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8" r:id="rId5"/>
    <p:sldId id="279" r:id="rId6"/>
    <p:sldId id="261" r:id="rId7"/>
    <p:sldId id="282" r:id="rId8"/>
    <p:sldId id="280" r:id="rId9"/>
    <p:sldId id="262" r:id="rId10"/>
    <p:sldId id="266" r:id="rId11"/>
    <p:sldId id="277" r:id="rId12"/>
    <p:sldId id="267" r:id="rId13"/>
    <p:sldId id="26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A46"/>
    <a:srgbClr val="F70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 b="1"/>
              <a:t>SUIVI DES EFFECTIFS GOLF ENTREPRISE - CD49 graphique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'[Golfs visités et coordonnées 2023.xls]EFFECTIFS'!$A$9</c:f>
              <c:strCache>
                <c:ptCount val="1"/>
                <c:pt idx="0">
                  <c:v>Nombre d'associations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'[Golfs visités et coordonnées 2023.xls]EFFECTIFS'!$B$8:$F$8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'[Golfs visités et coordonnées 2023.xls]EFFECTIFS'!$B$9:$F$9</c:f>
              <c:numCache>
                <c:formatCode>General</c:formatCode>
                <c:ptCount val="5"/>
                <c:pt idx="0">
                  <c:v>17</c:v>
                </c:pt>
                <c:pt idx="1">
                  <c:v>17</c:v>
                </c:pt>
                <c:pt idx="2">
                  <c:v>16</c:v>
                </c:pt>
                <c:pt idx="3">
                  <c:v>16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F4-4585-BD68-3B1AFFE561D6}"/>
            </c:ext>
          </c:extLst>
        </c:ser>
        <c:ser>
          <c:idx val="1"/>
          <c:order val="1"/>
          <c:tx>
            <c:strRef>
              <c:f>'[Golfs visités et coordonnées 2023.xls]EFFECTIFS'!$A$10</c:f>
              <c:strCache>
                <c:ptCount val="1"/>
                <c:pt idx="0">
                  <c:v>Nombre d'équipes</c:v>
                </c:pt>
              </c:strCache>
            </c:strRef>
          </c:tx>
          <c:spPr>
            <a:solidFill>
              <a:srgbClr val="66FF33"/>
            </a:solidFill>
            <a:ln>
              <a:noFill/>
            </a:ln>
            <a:effectLst/>
          </c:spPr>
          <c:invertIfNegative val="0"/>
          <c:cat>
            <c:numRef>
              <c:f>'[Golfs visités et coordonnées 2023.xls]EFFECTIFS'!$B$8:$F$8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'[Golfs visités et coordonnées 2023.xls]EFFECTIFS'!$B$10:$F$10</c:f>
              <c:numCache>
                <c:formatCode>General</c:formatCode>
                <c:ptCount val="5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F4-4585-BD68-3B1AFFE561D6}"/>
            </c:ext>
          </c:extLst>
        </c:ser>
        <c:ser>
          <c:idx val="2"/>
          <c:order val="2"/>
          <c:tx>
            <c:strRef>
              <c:f>'[Golfs visités et coordonnées 2023.xls]EFFECTIFS'!$A$11</c:f>
              <c:strCache>
                <c:ptCount val="1"/>
                <c:pt idx="0">
                  <c:v>Nombre de joueurs (moyenne / manche de championnat)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'[Golfs visités et coordonnées 2023.xls]EFFECTIFS'!$B$8:$F$8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'[Golfs visités et coordonnées 2023.xls]EFFECTIFS'!$B$11:$F$11</c:f>
              <c:numCache>
                <c:formatCode>General</c:formatCode>
                <c:ptCount val="5"/>
                <c:pt idx="0">
                  <c:v>58.599999999999994</c:v>
                </c:pt>
                <c:pt idx="1">
                  <c:v>45</c:v>
                </c:pt>
                <c:pt idx="2">
                  <c:v>29.200000000000003</c:v>
                </c:pt>
                <c:pt idx="3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F4-4585-BD68-3B1AFFE561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3962591"/>
        <c:axId val="823943039"/>
      </c:barChart>
      <c:catAx>
        <c:axId val="823962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23943039"/>
        <c:crosses val="autoZero"/>
        <c:auto val="1"/>
        <c:lblAlgn val="ctr"/>
        <c:lblOffset val="100"/>
        <c:noMultiLvlLbl val="0"/>
      </c:catAx>
      <c:valAx>
        <c:axId val="823943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23962591"/>
        <c:crosses val="autoZero"/>
        <c:crossBetween val="between"/>
        <c:majorUnit val="10"/>
        <c:min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105752281892546E-2"/>
          <c:y val="0.92801123136748387"/>
          <c:w val="0.91841094893870623"/>
          <c:h val="6.2729374005088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4A4B6C-09E2-4D56-BBA7-63159D5CF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697792-F0A1-43D9-9473-B3F5042A0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47018B-B27C-4BD7-A5FE-91C991A00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17D9-E94E-45FD-B25D-6DDA601FD0D7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7613FF-9F4D-406F-AC67-55F0FF6A6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401862-C243-4DB3-BCE2-B16BD55EA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486-A6DD-4ECF-987E-208B3A11B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07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EDC13B-98D1-424E-A5E3-7A88FC1BF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5B8B6C9-E2F8-4F3B-918C-FBC5D5CB6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877CB7-2F9B-4DCA-ADF7-C37B3AD15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17D9-E94E-45FD-B25D-6DDA601FD0D7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49B0D8-C53D-44F3-A550-E7405E7DC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B5627E-D69F-4CCA-85C2-70BB46CDC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486-A6DD-4ECF-987E-208B3A11B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40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5FD5BEC-0DD7-4CE2-B1E6-0CDAADA457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329EC4-B417-48B2-883B-E1027A7EF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056024-DB2C-4C7D-80D5-8B513C43C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17D9-E94E-45FD-B25D-6DDA601FD0D7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AE22F4-89B2-4E6D-A90E-76A473672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38F4CF-1A4B-48BE-9D62-43ED7B3B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486-A6DD-4ECF-987E-208B3A11B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70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DA0FA5-BDD8-47AE-9BA7-4EA169974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A9B122-EE6F-4909-BE0E-CFC4CC954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377C68-FB20-437D-ABBA-6561B6741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17D9-E94E-45FD-B25D-6DDA601FD0D7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157C35-5289-47C1-9429-7B90B4F9E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F58D01-D71A-4EE8-BCFA-C14976A9A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486-A6DD-4ECF-987E-208B3A11B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06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0AE982-941E-4CCA-A514-67C922569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3A8AF4-26A4-46F7-B1FA-EB208D85F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65AF5C-E222-4599-99CE-D22A428EF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17D9-E94E-45FD-B25D-6DDA601FD0D7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DA0702-8E70-408F-B09B-CB7CF4069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7A153B-FAB0-4231-81E8-D8D8C9F4C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486-A6DD-4ECF-987E-208B3A11B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808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85726C-3D0A-4AD4-9B77-7A007CC02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2ED5D4-1A60-4C14-AFBF-3A6ADAC78E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8D0A0A-F6B3-498A-810E-2600FF3F5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A14ED6-505E-49F7-96CF-641B03E54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17D9-E94E-45FD-B25D-6DDA601FD0D7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146815-B218-4D18-A050-BCEFF264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85E89E-604D-43BB-98D2-AD4579F9D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486-A6DD-4ECF-987E-208B3A11B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77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605FF4-DE13-4C20-BEFF-2E345141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06FCCF-A5F6-45BE-8BA2-AE3CD30E3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7C65FEB-EB62-4293-984F-05C17361B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698DA75-969E-4CBE-B78A-994A178540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47D520C-CF67-4D3B-A0AC-AC58896D2E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9D81F8C-4767-4BCD-BFA8-AFD10A9E9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17D9-E94E-45FD-B25D-6DDA601FD0D7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2C24EA7-4CF9-4CFA-A513-064D09341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78A6490-608F-4392-9350-4FEBDE546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486-A6DD-4ECF-987E-208B3A11B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97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BF4B65-8AB3-4EFD-9A9C-FC308EF96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D9AE74-6AC9-4906-BB75-1241D4CB9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17D9-E94E-45FD-B25D-6DDA601FD0D7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851C88-59FA-4EA0-A44F-05B657E5F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8D160C-8648-4DEB-8362-CF1AD1205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486-A6DD-4ECF-987E-208B3A11B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42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315B87C-BFF0-44E1-A5F8-32840ECD8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17D9-E94E-45FD-B25D-6DDA601FD0D7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ECB5301-AEEC-4999-B057-62219366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F216895-2A12-4ABA-98BD-8B5C88432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486-A6DD-4ECF-987E-208B3A11B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85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4018ED-5139-404B-84C5-88582997C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2EAF67-898A-4221-8584-BBC4362AC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F6C519F-5F6E-419A-BAF6-DB09A6766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0B6209-6632-4618-B561-00460768E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17D9-E94E-45FD-B25D-6DDA601FD0D7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883050-FADD-4953-97B4-03CF4FCAA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F8A9A63-91D6-4F6D-AC6A-4FECBFCA1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486-A6DD-4ECF-987E-208B3A11B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28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3C01E7-3B96-4D52-8DCE-0B559F5A6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B12B46E-0D04-40D1-B032-4F77D6BBF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53C7B3-E6C0-4FD5-8689-A6139AC03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034C77-2B87-45EF-B775-5138C2C8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17D9-E94E-45FD-B25D-6DDA601FD0D7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AB3D7B-40C4-45DB-9A55-92A0DC862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B367B5-112E-4357-A5F0-3152A826A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486-A6DD-4ECF-987E-208B3A11B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35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8235556-70F5-412B-B857-F272CACCF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CBC9E3-56D3-4D23-AFA5-FEA34C38E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DADB77-87F6-4210-83B6-4D1D3B8F6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D17D9-E94E-45FD-B25D-6DDA601FD0D7}" type="datetimeFigureOut">
              <a:rPr lang="fr-FR" smtClean="0"/>
              <a:t>12/02/2023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7BD613-805C-4A3F-B2F9-446E662E6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506053-7185-47BF-BC3D-E1327CBC2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CD486-A6DD-4ECF-987E-208B3A11B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68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5E81CC-5AFD-4BD4-9864-3564B4B739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75740"/>
            <a:ext cx="9144000" cy="1510726"/>
          </a:xfrm>
        </p:spPr>
        <p:txBody>
          <a:bodyPr>
            <a:normAutofit fontScale="90000"/>
          </a:bodyPr>
          <a:lstStyle/>
          <a:p>
            <a:pPr>
              <a:spcAft>
                <a:spcPts val="2400"/>
              </a:spcAft>
              <a:tabLst>
                <a:tab pos="2743200" algn="ctr"/>
                <a:tab pos="5486400" algn="r"/>
              </a:tabLst>
            </a:pPr>
            <a:br>
              <a:rPr lang="fr-FR" sz="1800" b="1" i="1" cap="small" spc="75" dirty="0">
                <a:solidFill>
                  <a:srgbClr val="008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800" b="1" i="1" cap="small" spc="75" dirty="0">
                <a:solidFill>
                  <a:srgbClr val="008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800" b="1" i="1" cap="small" spc="75" dirty="0">
                <a:solidFill>
                  <a:srgbClr val="008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800" b="1" i="1" cap="small" spc="75" dirty="0">
                <a:solidFill>
                  <a:srgbClr val="008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700" b="1" i="1" cap="small" spc="75" dirty="0">
                <a:solidFill>
                  <a:srgbClr val="008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700" b="1" i="1" cap="small" spc="75" dirty="0">
                <a:solidFill>
                  <a:srgbClr val="008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700" b="1" i="1" cap="small" spc="75" dirty="0">
                <a:solidFill>
                  <a:srgbClr val="008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700" b="1" i="1" cap="small" spc="75" dirty="0">
                <a:solidFill>
                  <a:srgbClr val="008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GOLF ENTREPRISE </a:t>
            </a:r>
            <a:br>
              <a:rPr lang="fr-FR" sz="2700" b="1" i="1" cap="small" spc="75" dirty="0">
                <a:solidFill>
                  <a:srgbClr val="008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700" b="1" i="1" cap="small" spc="75" dirty="0">
                <a:solidFill>
                  <a:srgbClr val="008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(ZONE EST - 49/53/72)</a:t>
            </a:r>
            <a:br>
              <a:rPr lang="fr-FR" sz="2700" cap="small" spc="75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700" b="1" i="1" cap="small" spc="75" dirty="0">
              <a:solidFill>
                <a:srgbClr val="008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D396194-551A-47CF-81C9-26319F521C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6279" y="4547905"/>
            <a:ext cx="9144000" cy="117702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spcAft>
                <a:spcPts val="2400"/>
              </a:spcAft>
              <a:tabLst>
                <a:tab pos="2743200" algn="ctr"/>
                <a:tab pos="5486400" algn="r"/>
              </a:tabLst>
            </a:pPr>
            <a:r>
              <a:rPr lang="fr-FR" b="1" i="1" cap="small" spc="75" dirty="0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RÉUNION DE DÉBUT DE SAISON </a:t>
            </a:r>
          </a:p>
          <a:p>
            <a:pPr algn="ctr">
              <a:spcAft>
                <a:spcPts val="2400"/>
              </a:spcAft>
              <a:tabLst>
                <a:tab pos="2743200" algn="ctr"/>
                <a:tab pos="5486400" algn="r"/>
              </a:tabLst>
            </a:pPr>
            <a:r>
              <a:rPr lang="fr-FR" b="1" i="1" cap="small" spc="75" dirty="0">
                <a:solidFill>
                  <a:srgbClr val="008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DU 10 FEVRIER 2023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8E07035-0CB1-437E-AD51-EAD45DBEA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235" y="450574"/>
            <a:ext cx="2703444" cy="2263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74540D3A-5BC5-4E69-A70E-4AFF9C176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235" y="45057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CCA278-BC39-4989-9A2D-4FDFD4199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310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6B320B5-A039-4BD0-8335-CF8E892B0943}"/>
              </a:ext>
            </a:extLst>
          </p:cNvPr>
          <p:cNvSpPr txBox="1"/>
          <p:nvPr/>
        </p:nvSpPr>
        <p:spPr>
          <a:xfrm>
            <a:off x="0" y="0"/>
            <a:ext cx="12192000" cy="6678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SAISON 2023</a:t>
            </a:r>
          </a:p>
          <a:p>
            <a:endParaRPr lang="fr-FR" b="1" dirty="0">
              <a:latin typeface="Arial" panose="020B0604020202020204" pitchFamily="34" charset="0"/>
            </a:endParaRPr>
          </a:p>
          <a:p>
            <a:r>
              <a:rPr lang="fr-FR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SUJETS DIVERS :</a:t>
            </a:r>
          </a:p>
          <a:p>
            <a:endParaRPr lang="fr-FR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TARIFS DU GREEN FEE 18T MANCHES DE CHAMPIONNAT et de la PROMOTION :</a:t>
            </a:r>
          </a:p>
          <a:p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	- 31,50 € à SAUMUR (2 X 9 trous)</a:t>
            </a:r>
          </a:p>
          <a:p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	- 35,00 € à ANJOU golf (Champigné) et SABL</a:t>
            </a:r>
            <a:r>
              <a:rPr lang="fr-FR" b="1" dirty="0">
                <a:latin typeface="Arial" panose="020B0604020202020204" pitchFamily="34" charset="0"/>
              </a:rPr>
              <a:t>É</a:t>
            </a:r>
          </a:p>
          <a:p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	- 37,00 € à LAVAL et BAUG</a:t>
            </a:r>
            <a:r>
              <a:rPr lang="fr-FR" b="1" dirty="0">
                <a:latin typeface="Arial" panose="020B0604020202020204" pitchFamily="34" charset="0"/>
              </a:rPr>
              <a:t>É</a:t>
            </a:r>
            <a:endParaRPr lang="fr-FR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	- 38,00 € à LE MANS 24H</a:t>
            </a:r>
          </a:p>
          <a:p>
            <a:endParaRPr lang="fr-FR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TARIFS DU GREEN FEE 9 TROUS (36+) :</a:t>
            </a:r>
          </a:p>
          <a:p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	- 20,00 € (excepté à LE MANS 24H - 23,00 €)</a:t>
            </a:r>
          </a:p>
          <a:p>
            <a:endParaRPr lang="fr-FR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TARIFS DU GREEN FEE 18T MANCHES EVOLUTION (organisées par le CD44) :</a:t>
            </a:r>
          </a:p>
          <a:p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	- 40,00 € à NANTES-VIGNEUX / CARQUEFOU / LA BRETESCHE</a:t>
            </a:r>
            <a:endParaRPr lang="fr-FR" b="1" dirty="0">
              <a:latin typeface="Arial" panose="020B0604020202020204" pitchFamily="34" charset="0"/>
            </a:endParaRPr>
          </a:p>
          <a:p>
            <a:endParaRPr lang="fr-FR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COUPE DEPARTEMENTALE à LE MANS-SARG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</a:rPr>
              <a:t>É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le 13/05 (Green-</a:t>
            </a:r>
            <a:r>
              <a:rPr lang="fr-FR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fee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+ repas 23€) : 57,00€</a:t>
            </a:r>
          </a:p>
          <a:p>
            <a:endParaRPr lang="fr-FR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b="1" dirty="0">
                <a:solidFill>
                  <a:srgbClr val="F709B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COUPE INTERDEPARTEMENTALE à ANGERS le 16/09 (Green-</a:t>
            </a:r>
            <a:r>
              <a:rPr lang="fr-FR" b="1" dirty="0" err="1">
                <a:solidFill>
                  <a:srgbClr val="F709B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fee</a:t>
            </a:r>
            <a:r>
              <a:rPr lang="fr-FR" b="1" dirty="0">
                <a:solidFill>
                  <a:srgbClr val="F709B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+ repas 25€) : 59,00€</a:t>
            </a:r>
            <a:endParaRPr lang="fr-FR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sz="16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fr-FR" sz="2000" b="1" u="sng" dirty="0">
                <a:solidFill>
                  <a:srgbClr val="FF0000"/>
                </a:solidFill>
                <a:latin typeface="Arial" panose="020B0604020202020204" pitchFamily="34" charset="0"/>
              </a:rPr>
              <a:t>RAPPEL pour toutes les compétitions : </a:t>
            </a: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Licence FFG et certificat médical (jusqu’au 31/03) obligatoires</a:t>
            </a: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</a:rPr>
              <a:t>Et respect des règles sanitaires en vigueur</a:t>
            </a:r>
          </a:p>
        </p:txBody>
      </p:sp>
    </p:spTree>
    <p:extLst>
      <p:ext uri="{BB962C8B-B14F-4D97-AF65-F5344CB8AC3E}">
        <p14:creationId xmlns:p14="http://schemas.microsoft.com/office/powerpoint/2010/main" val="3256918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5D159EB-AF8F-5FB2-C99B-F76A305FEB4D}"/>
              </a:ext>
            </a:extLst>
          </p:cNvPr>
          <p:cNvSpPr txBox="1"/>
          <p:nvPr/>
        </p:nvSpPr>
        <p:spPr>
          <a:xfrm>
            <a:off x="0" y="350875"/>
            <a:ext cx="12191999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SAISON 2024</a:t>
            </a:r>
          </a:p>
          <a:p>
            <a:endParaRPr lang="fr-FR" sz="2400" b="1" u="sng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sz="24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Changements prévus au niveau de la ligue et des CD :</a:t>
            </a:r>
          </a:p>
          <a:p>
            <a:pPr marL="342900" indent="-342900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Arrêt du championnat pour la 5</a:t>
            </a:r>
            <a:r>
              <a:rPr lang="fr-FR" sz="2400" baseline="30000" dirty="0">
                <a:latin typeface="Arial" panose="020B0604020202020204" pitchFamily="34" charset="0"/>
                <a:ea typeface="Times New Roman" panose="02020603050405020304" pitchFamily="18" charset="0"/>
              </a:rPr>
              <a:t>ème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 division de ligue, suite aux poules incomplètes en 2022 et 2023 ;</a:t>
            </a:r>
          </a:p>
          <a:p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sz="2400" u="sng" dirty="0">
                <a:latin typeface="Arial" panose="020B0604020202020204" pitchFamily="34" charset="0"/>
                <a:ea typeface="Times New Roman" panose="02020603050405020304" pitchFamily="18" charset="0"/>
              </a:rPr>
              <a:t>Projet à construire avec le CD44 :</a:t>
            </a:r>
          </a:p>
          <a:p>
            <a:pPr marL="342900" indent="-342900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Création de la 1</a:t>
            </a:r>
            <a:r>
              <a:rPr lang="fr-FR" sz="2400" baseline="30000" dirty="0">
                <a:latin typeface="Arial" panose="020B0604020202020204" pitchFamily="34" charset="0"/>
                <a:ea typeface="Times New Roman" panose="02020603050405020304" pitchFamily="18" charset="0"/>
              </a:rPr>
              <a:t>ère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 division de CD, gérée communément ou non par les 2 CD ;</a:t>
            </a:r>
          </a:p>
          <a:p>
            <a:pPr marL="342900" indent="-342900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Maintien de la formule Match-Play et d’un double sur les 9 premiers trous ;</a:t>
            </a:r>
          </a:p>
          <a:p>
            <a:pPr marL="342900" indent="-342900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Composer idéalement des poules complètes ;</a:t>
            </a:r>
          </a:p>
          <a:p>
            <a:pPr marL="342900" indent="-342900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Division évolutive chaque année sur 2/3/4 poules en fonction du nombre d’équipes inscrites ;</a:t>
            </a:r>
          </a:p>
          <a:p>
            <a:pPr marL="342900" indent="-342900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Volonté de concentrer les manches sur une zone géographique plus centralisée ;</a:t>
            </a:r>
          </a:p>
          <a:p>
            <a:pPr marL="342900" indent="-342900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Rédaction du cahier des charges pour 2024 en cours, avant approbation de la ligue.</a:t>
            </a:r>
          </a:p>
          <a:p>
            <a:pPr marL="342900" indent="-342900">
              <a:buFontTx/>
              <a:buChar char="-"/>
            </a:pPr>
            <a:endParaRPr lang="fr-FR" sz="1800" u="sng" dirty="0">
              <a:latin typeface="Arial" panose="020B0604020202020204" pitchFamily="34" charset="0"/>
            </a:endParaRPr>
          </a:p>
          <a:p>
            <a:r>
              <a:rPr lang="fr-FR" sz="2400" u="sng" dirty="0">
                <a:latin typeface="Arial" panose="020B0604020202020204" pitchFamily="34" charset="0"/>
              </a:rPr>
              <a:t>Sondages</a:t>
            </a:r>
          </a:p>
          <a:p>
            <a:endParaRPr lang="fr-FR" sz="1800" u="sng" dirty="0">
              <a:latin typeface="Arial" panose="020B0604020202020204" pitchFamily="34" charset="0"/>
            </a:endParaRPr>
          </a:p>
          <a:p>
            <a:r>
              <a:rPr lang="fr-FR" sz="2400" b="1" u="sng" dirty="0">
                <a:latin typeface="Arial" panose="020B0604020202020204" pitchFamily="34" charset="0"/>
              </a:rPr>
              <a:t>Questions diverses ?</a:t>
            </a:r>
          </a:p>
          <a:p>
            <a:endParaRPr lang="fr-FR" sz="1800" b="1" dirty="0">
              <a:latin typeface="Arial" panose="020B0604020202020204" pitchFamily="34" charset="0"/>
            </a:endParaRPr>
          </a:p>
          <a:p>
            <a:endParaRPr lang="fr-FR" sz="1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" name="Picture 2" descr="Cocktail coloré : dessin">
            <a:extLst>
              <a:ext uri="{FF2B5EF4-FFF2-40B4-BE49-F238E27FC236}">
                <a16:creationId xmlns:a16="http://schemas.microsoft.com/office/drawing/2014/main" id="{CD4A2991-A31F-288C-A1A1-E13B5A694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796" y="5765003"/>
            <a:ext cx="1298713" cy="148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925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86F39BD-A139-4119-9A18-1CF03ABCB6CE}"/>
              </a:ext>
            </a:extLst>
          </p:cNvPr>
          <p:cNvSpPr txBox="1"/>
          <p:nvPr/>
        </p:nvSpPr>
        <p:spPr>
          <a:xfrm>
            <a:off x="503583" y="708491"/>
            <a:ext cx="1114507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Rappel présentation du CD 49</a:t>
            </a:r>
          </a:p>
          <a:p>
            <a:pPr algn="ctr"/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(suite à AG élective du 13 novembre 2020)</a:t>
            </a:r>
          </a:p>
          <a:p>
            <a:pPr algn="ctr"/>
            <a:endParaRPr lang="fr-FR" sz="24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sz="18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Bureau :</a:t>
            </a:r>
            <a:endPara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	Présidente : </a:t>
            </a:r>
            <a:r>
              <a:rPr lang="fr-FR" sz="1800" dirty="0">
                <a:latin typeface="Arial" panose="020B0604020202020204" pitchFamily="34" charset="0"/>
                <a:ea typeface="Times New Roman" panose="02020603050405020304" pitchFamily="18" charset="0"/>
              </a:rPr>
              <a:t>Isabelle MARTY</a:t>
            </a:r>
          </a:p>
          <a:p>
            <a:r>
              <a:rPr lang="fr-F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Vice-président : </a:t>
            </a: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Rodolphe LAM</a:t>
            </a:r>
            <a:r>
              <a:rPr lang="fr-FR" sz="1800" dirty="0"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</a:p>
          <a:p>
            <a:r>
              <a:rPr lang="fr-F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Trésorier : </a:t>
            </a: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Blaise LOCHARD</a:t>
            </a:r>
          </a:p>
          <a:p>
            <a:r>
              <a:rPr lang="fr-FR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	Secrétaire : </a:t>
            </a:r>
            <a:r>
              <a:rPr lang="fr-FR" sz="1800" dirty="0">
                <a:latin typeface="Arial" panose="020B0604020202020204" pitchFamily="34" charset="0"/>
                <a:ea typeface="Times New Roman" panose="02020603050405020304" pitchFamily="18" charset="0"/>
              </a:rPr>
              <a:t>Marcelle DENY</a:t>
            </a:r>
          </a:p>
          <a:p>
            <a:endParaRPr lang="fr-FR" sz="18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sz="18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Membres :</a:t>
            </a:r>
          </a:p>
          <a:p>
            <a:r>
              <a:rPr lang="fr-F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Guillaume LE SOLLIEC </a:t>
            </a: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(PRO)</a:t>
            </a:r>
          </a:p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	Cécile AINAULT</a:t>
            </a:r>
          </a:p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	Patrice BOURGAULT </a:t>
            </a:r>
          </a:p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	Hubert DENY  </a:t>
            </a:r>
          </a:p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	Brigitte FOURRIER </a:t>
            </a:r>
          </a:p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	Laurent FRANCOIS </a:t>
            </a:r>
          </a:p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800" dirty="0" err="1">
                <a:latin typeface="Arial" panose="020B0604020202020204" pitchFamily="34" charset="0"/>
                <a:cs typeface="Arial" panose="020B0604020202020204" pitchFamily="34" charset="0"/>
              </a:rPr>
              <a:t>Thanouxay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KHAMDARANIKORN </a:t>
            </a:r>
          </a:p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	Jacques MARTY </a:t>
            </a:r>
          </a:p>
          <a:p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	Christian SIMONET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2836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993B6BC0-0D6E-4452-9140-3B860C314684}"/>
              </a:ext>
            </a:extLst>
          </p:cNvPr>
          <p:cNvSpPr txBox="1"/>
          <p:nvPr/>
        </p:nvSpPr>
        <p:spPr>
          <a:xfrm>
            <a:off x="463825" y="554602"/>
            <a:ext cx="11357113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Rappel présentation et coordonnées </a:t>
            </a:r>
          </a:p>
          <a:p>
            <a:pPr algn="ctr"/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commission golf entreprise – CD 49</a:t>
            </a:r>
            <a:endParaRPr lang="fr-FR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fr-FR" sz="18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Laurent FRANCOIS (</a:t>
            </a:r>
            <a:r>
              <a:rPr lang="fr-FR" sz="1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tél. 07-82-50-90-90</a:t>
            </a:r>
            <a:r>
              <a:rPr lang="fr-F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en charge :</a:t>
            </a:r>
          </a:p>
          <a:p>
            <a:endPara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1800" dirty="0">
                <a:latin typeface="Arial" panose="020B0604020202020204" pitchFamily="34" charset="0"/>
                <a:ea typeface="Times New Roman" panose="02020603050405020304" pitchFamily="18" charset="0"/>
              </a:rPr>
              <a:t>Des relations avec le CD49 et la ligue ;</a:t>
            </a: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 relations ave</a:t>
            </a:r>
            <a:r>
              <a:rPr lang="fr-FR" sz="1800" dirty="0">
                <a:latin typeface="Arial" panose="020B0604020202020204" pitchFamily="34" charset="0"/>
                <a:ea typeface="Times New Roman" panose="02020603050405020304" pitchFamily="18" charset="0"/>
              </a:rPr>
              <a:t>c les golfs et les associations ;</a:t>
            </a:r>
          </a:p>
          <a:p>
            <a:pPr marL="342900" indent="-342900">
              <a:buFontTx/>
              <a:buChar char="-"/>
            </a:pPr>
            <a:r>
              <a:rPr lang="fr-FR" sz="1800" dirty="0">
                <a:latin typeface="Arial" panose="020B0604020202020204" pitchFamily="34" charset="0"/>
                <a:ea typeface="Times New Roman" panose="02020603050405020304" pitchFamily="18" charset="0"/>
              </a:rPr>
              <a:t>D’organiser les compétitions ;</a:t>
            </a:r>
          </a:p>
          <a:p>
            <a:pPr marL="342900" indent="-342900">
              <a:buFontTx/>
              <a:buChar char="-"/>
            </a:pPr>
            <a:r>
              <a:rPr lang="fr-FR" sz="1800" dirty="0">
                <a:latin typeface="Arial" panose="020B0604020202020204" pitchFamily="34" charset="0"/>
                <a:ea typeface="Times New Roman" panose="02020603050405020304" pitchFamily="18" charset="0"/>
              </a:rPr>
              <a:t>Commission finances ;</a:t>
            </a:r>
          </a:p>
          <a:p>
            <a:pPr marL="342900" indent="-342900">
              <a:buFontTx/>
              <a:buChar char="-"/>
            </a:pP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Sujets divers.</a:t>
            </a:r>
          </a:p>
          <a:p>
            <a:endParaRPr lang="fr-FR" sz="1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Rodolphe LAMI (</a:t>
            </a:r>
            <a:r>
              <a:rPr lang="fr-FR" sz="1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tél. 06-95-31-02-04</a:t>
            </a:r>
            <a:r>
              <a:rPr lang="fr-F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en charge :</a:t>
            </a:r>
          </a:p>
          <a:p>
            <a:endPara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1800" dirty="0">
                <a:latin typeface="Arial" panose="020B0604020202020204" pitchFamily="34" charset="0"/>
                <a:ea typeface="Times New Roman" panose="02020603050405020304" pitchFamily="18" charset="0"/>
              </a:rPr>
              <a:t>Des relations avec le CD49 et la ligue ;</a:t>
            </a:r>
          </a:p>
          <a:p>
            <a:pPr marL="342900" indent="-342900">
              <a:buFontTx/>
              <a:buChar char="-"/>
            </a:pPr>
            <a:r>
              <a:rPr lang="fr-FR" sz="1800" dirty="0">
                <a:latin typeface="Arial" panose="020B0604020202020204" pitchFamily="34" charset="0"/>
                <a:ea typeface="Times New Roman" panose="02020603050405020304" pitchFamily="18" charset="0"/>
              </a:rPr>
              <a:t>D’organiser les départs ;</a:t>
            </a:r>
          </a:p>
          <a:p>
            <a:pPr marL="342900" indent="-342900">
              <a:buFontTx/>
              <a:buChar char="-"/>
            </a:pPr>
            <a:r>
              <a:rPr lang="fr-FR" sz="1800" dirty="0">
                <a:latin typeface="Arial" panose="020B0604020202020204" pitchFamily="34" charset="0"/>
                <a:ea typeface="Times New Roman" panose="02020603050405020304" pitchFamily="18" charset="0"/>
              </a:rPr>
              <a:t>De proclamer et diffuser les résultats ;</a:t>
            </a:r>
          </a:p>
          <a:p>
            <a:pPr marL="342900" indent="-342900">
              <a:buFontTx/>
              <a:buChar char="-"/>
            </a:pPr>
            <a:r>
              <a:rPr lang="fr-FR" sz="1800" dirty="0">
                <a:latin typeface="Arial" panose="020B0604020202020204" pitchFamily="34" charset="0"/>
                <a:ea typeface="Times New Roman" panose="02020603050405020304" pitchFamily="18" charset="0"/>
              </a:rPr>
              <a:t>Commission informatique / site WEB ;</a:t>
            </a:r>
          </a:p>
          <a:p>
            <a:pPr marL="342900" indent="-342900">
              <a:buFontTx/>
              <a:buChar char="-"/>
            </a:pP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Sujets divers.</a:t>
            </a:r>
            <a:endParaRPr lang="fr-FR" sz="18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fr-FR" sz="16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cd49ge@gmail.com</a:t>
            </a:r>
            <a:endParaRPr lang="fr-FR" sz="24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62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61E376D-61E5-43F7-81A6-881903146A13}"/>
              </a:ext>
            </a:extLst>
          </p:cNvPr>
          <p:cNvSpPr txBox="1"/>
          <p:nvPr/>
        </p:nvSpPr>
        <p:spPr>
          <a:xfrm>
            <a:off x="185530" y="0"/>
            <a:ext cx="11330609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ORDRE DU JOUR</a:t>
            </a:r>
          </a:p>
          <a:p>
            <a:endParaRPr lang="fr-FR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aison 2022 :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</a:rPr>
              <a:t>Rapport et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résultats sportifs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Bilan financier</a:t>
            </a:r>
          </a:p>
          <a:p>
            <a:pPr indent="449580"/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Saison 2023 :</a:t>
            </a:r>
          </a:p>
          <a:p>
            <a:r>
              <a:rPr lang="fr-FR" sz="2000" dirty="0">
                <a:latin typeface="Arial" panose="020B0604020202020204" pitchFamily="34" charset="0"/>
              </a:rPr>
              <a:t>-  Cotisation CD et adhésions, </a:t>
            </a:r>
          </a:p>
          <a:p>
            <a:pPr marL="0" lvl="1"/>
            <a:r>
              <a:rPr lang="fr-FR" sz="2000" dirty="0">
                <a:latin typeface="Arial" panose="020B0604020202020204" pitchFamily="34" charset="0"/>
              </a:rPr>
              <a:t>-  Budget 2023</a:t>
            </a:r>
          </a:p>
          <a:p>
            <a:r>
              <a:rPr lang="fr-FR" sz="2000" dirty="0">
                <a:latin typeface="Arial" panose="020B0604020202020204" pitchFamily="34" charset="0"/>
              </a:rPr>
              <a:t>-  Présentation du calendrier</a:t>
            </a:r>
            <a:endParaRPr lang="fr-FR" sz="2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fr-FR" sz="2000" dirty="0">
                <a:solidFill>
                  <a:srgbClr val="FF0000"/>
                </a:solidFill>
                <a:latin typeface="Arial" panose="020B0604020202020204" pitchFamily="34" charset="0"/>
              </a:rPr>
              <a:t>-  </a:t>
            </a:r>
            <a:r>
              <a:rPr lang="fr-FR" sz="2000" dirty="0">
                <a:latin typeface="Arial" panose="020B0604020202020204" pitchFamily="34" charset="0"/>
              </a:rPr>
              <a:t>Présentation fiche d’inscription à une épreuve</a:t>
            </a:r>
          </a:p>
          <a:p>
            <a:pPr marL="285750" indent="-285750">
              <a:buFontTx/>
              <a:buChar char="-"/>
            </a:pPr>
            <a:endParaRPr lang="fr-FR" sz="2000" dirty="0">
              <a:latin typeface="Arial" panose="020B0604020202020204" pitchFamily="34" charset="0"/>
            </a:endParaRPr>
          </a:p>
          <a:p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Saison 2024 :</a:t>
            </a:r>
          </a:p>
          <a:p>
            <a:r>
              <a:rPr lang="fr-FR" sz="2000" dirty="0">
                <a:latin typeface="Arial" panose="020B0604020202020204" pitchFamily="34" charset="0"/>
              </a:rPr>
              <a:t>- Cotisations</a:t>
            </a:r>
          </a:p>
          <a:p>
            <a:r>
              <a:rPr lang="fr-FR" sz="2000" dirty="0">
                <a:latin typeface="Arial" panose="020B0604020202020204" pitchFamily="34" charset="0"/>
              </a:rPr>
              <a:t>- Changements prévus au niveau de la ligue et des CD pour le golf entreprise</a:t>
            </a:r>
          </a:p>
          <a:p>
            <a:pPr marL="285750" indent="-285750">
              <a:buFontTx/>
              <a:buChar char="-"/>
            </a:pPr>
            <a:endParaRPr lang="fr-FR" sz="2000" dirty="0">
              <a:latin typeface="Arial" panose="020B0604020202020204" pitchFamily="34" charset="0"/>
            </a:endParaRPr>
          </a:p>
          <a:p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Autres sujets et questions diverses</a:t>
            </a:r>
            <a:r>
              <a:rPr lang="fr-FR" sz="2000" b="1" spc="75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</a:p>
          <a:p>
            <a:endParaRPr lang="fr-FR" sz="2000" b="1" spc="75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Rappel présentation du CD 49 </a:t>
            </a:r>
          </a:p>
          <a:p>
            <a:endParaRPr lang="fr-FR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Rappel présentation de la commission golf entreprise</a:t>
            </a:r>
          </a:p>
          <a:p>
            <a:endParaRPr lang="fr-FR" sz="2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047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637215D-15B8-44AF-B4C8-A291908FBFB6}"/>
              </a:ext>
            </a:extLst>
          </p:cNvPr>
          <p:cNvSpPr txBox="1"/>
          <p:nvPr/>
        </p:nvSpPr>
        <p:spPr>
          <a:xfrm>
            <a:off x="0" y="0"/>
            <a:ext cx="11953461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					</a:t>
            </a: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SAISON</a:t>
            </a:r>
            <a:r>
              <a:rPr lang="fr-F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2022</a:t>
            </a:r>
          </a:p>
          <a:p>
            <a:endParaRPr lang="fr-FR" sz="24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RAPPORT ET RÉSULTATS SPORTIFS</a:t>
            </a:r>
            <a:endParaRPr lang="fr-FR" sz="24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sz="2000" b="1" u="sng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sz="2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Championnat départemental :</a:t>
            </a:r>
          </a:p>
          <a:p>
            <a:endParaRPr lang="fr-FR" sz="2000" b="1" u="sng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sz="2000" dirty="0">
                <a:latin typeface="Arial" panose="020B0604020202020204" pitchFamily="34" charset="0"/>
              </a:rPr>
              <a:t>26 équipes inscrites pour 16 associations représentées (idem qu’en 2021).</a:t>
            </a:r>
            <a:endParaRPr lang="fr-FR" sz="2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sz="2000" dirty="0">
                <a:latin typeface="Arial" panose="020B0604020202020204" pitchFamily="34" charset="0"/>
              </a:rPr>
              <a:t>336 participants en 2022 vs 281 participants en 2021 soit</a:t>
            </a:r>
            <a:r>
              <a:rPr lang="fr-FR" sz="20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fr-FR" sz="2000" dirty="0">
                <a:solidFill>
                  <a:srgbClr val="009A46"/>
                </a:solidFill>
                <a:latin typeface="Arial" panose="020B0604020202020204" pitchFamily="34" charset="0"/>
              </a:rPr>
              <a:t>+ 19,6% </a:t>
            </a:r>
            <a:r>
              <a:rPr lang="fr-FR" sz="2000" dirty="0">
                <a:latin typeface="Arial" panose="020B0604020202020204" pitchFamily="34" charset="0"/>
              </a:rPr>
              <a:t>;</a:t>
            </a:r>
            <a:endParaRPr lang="fr-FR" sz="2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</a:rPr>
              <a:t>Les 5 manches se sont déroulées à : Le Mans 24h, Le Mans-</a:t>
            </a:r>
            <a:r>
              <a:rPr lang="fr-FR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Sargé</a:t>
            </a: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Cholet, St Sylvain et Angers ; </a:t>
            </a:r>
          </a:p>
          <a:p>
            <a:r>
              <a:rPr lang="fr-FR" sz="20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fr-FR" sz="2000" baseline="300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er</a:t>
            </a:r>
            <a:r>
              <a:rPr lang="fr-FR" sz="20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en BRUT : AS CE MMA-1 devant le GECA et l’ESCAAM</a:t>
            </a:r>
          </a:p>
          <a:p>
            <a:r>
              <a:rPr lang="fr-FR" sz="20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fr-FR" sz="2000" baseline="300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er</a:t>
            </a:r>
            <a:r>
              <a:rPr lang="fr-FR" sz="20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en NET : AS CE MMA-3 devant l’USAC et AS CE MMA-2</a:t>
            </a:r>
          </a:p>
          <a:p>
            <a:endParaRPr lang="fr-FR" sz="2000" dirty="0">
              <a:solidFill>
                <a:srgbClr val="0000FF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sz="2000" b="1" u="sng" dirty="0">
                <a:latin typeface="Arial" panose="020B0604020202020204" pitchFamily="34" charset="0"/>
              </a:rPr>
              <a:t>Promotion :</a:t>
            </a:r>
          </a:p>
          <a:p>
            <a:endParaRPr lang="fr-FR" sz="2000" b="1" u="sng" dirty="0">
              <a:latin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</a:rPr>
              <a:t>Lancement de cette nouvelle épreuve permettant de regrouper les différentes équipes d’une même asso. Possibilité de jouer en formule sportive « </a:t>
            </a:r>
            <a:r>
              <a:rPr lang="fr-FR" sz="2000" dirty="0" err="1">
                <a:latin typeface="Arial" panose="020B0604020202020204" pitchFamily="34" charset="0"/>
              </a:rPr>
              <a:t>stabelford</a:t>
            </a:r>
            <a:r>
              <a:rPr lang="fr-FR" sz="2000" dirty="0">
                <a:latin typeface="Arial" panose="020B0604020202020204" pitchFamily="34" charset="0"/>
              </a:rPr>
              <a:t> » comptant pour l’index individuel ou en mode loisir, généralement en double.</a:t>
            </a:r>
          </a:p>
          <a:p>
            <a:r>
              <a:rPr lang="fr-FR" sz="2000" dirty="0">
                <a:latin typeface="Arial" panose="020B0604020202020204" pitchFamily="34" charset="0"/>
              </a:rPr>
              <a:t>2 journées se sont déroulées, la première à Baugé (40 participants) et la deuxième à Champigné (24 participants) ; ainsi que la possibilité de jouer celles du CD44 à Savenay et à la </a:t>
            </a:r>
            <a:r>
              <a:rPr lang="fr-FR" sz="2000" dirty="0" err="1">
                <a:latin typeface="Arial" panose="020B0604020202020204" pitchFamily="34" charset="0"/>
              </a:rPr>
              <a:t>Bretesche</a:t>
            </a:r>
            <a:r>
              <a:rPr lang="fr-FR" sz="2000" dirty="0">
                <a:latin typeface="Arial" panose="020B0604020202020204" pitchFamily="34" charset="0"/>
              </a:rPr>
              <a:t>.</a:t>
            </a:r>
          </a:p>
          <a:p>
            <a:r>
              <a:rPr lang="fr-FR" sz="2000" dirty="0">
                <a:solidFill>
                  <a:srgbClr val="0000FF"/>
                </a:solidFill>
                <a:latin typeface="Arial" panose="020B0604020202020204" pitchFamily="34" charset="0"/>
              </a:rPr>
              <a:t>Cette nouvelle expérience sera renouvelée en 2023.</a:t>
            </a:r>
          </a:p>
        </p:txBody>
      </p:sp>
    </p:spTree>
    <p:extLst>
      <p:ext uri="{BB962C8B-B14F-4D97-AF65-F5344CB8AC3E}">
        <p14:creationId xmlns:p14="http://schemas.microsoft.com/office/powerpoint/2010/main" val="137199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19C7495-DC35-B487-4706-7A697B4E1808}"/>
              </a:ext>
            </a:extLst>
          </p:cNvPr>
          <p:cNvSpPr txBox="1"/>
          <p:nvPr/>
        </p:nvSpPr>
        <p:spPr>
          <a:xfrm>
            <a:off x="0" y="519362"/>
            <a:ext cx="12192000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SAISON</a:t>
            </a:r>
            <a:r>
              <a:rPr lang="fr-F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2022</a:t>
            </a:r>
          </a:p>
          <a:p>
            <a:endParaRPr lang="fr-FR" sz="24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RAPPORT ET RÉSULTATS SPORTIFS (suite)</a:t>
            </a:r>
            <a:endParaRPr lang="fr-FR" sz="24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sz="1800" b="1" u="sng" dirty="0">
              <a:latin typeface="Arial" panose="020B0604020202020204" pitchFamily="34" charset="0"/>
            </a:endParaRPr>
          </a:p>
          <a:p>
            <a:endParaRPr lang="fr-FR" b="1" u="sng" dirty="0">
              <a:latin typeface="Arial" panose="020B0604020202020204" pitchFamily="34" charset="0"/>
            </a:endParaRPr>
          </a:p>
          <a:p>
            <a:endParaRPr lang="fr-FR" sz="1800" b="1" u="sng" dirty="0">
              <a:latin typeface="Arial" panose="020B0604020202020204" pitchFamily="34" charset="0"/>
            </a:endParaRPr>
          </a:p>
          <a:p>
            <a:r>
              <a:rPr lang="fr-FR" sz="2000" b="1" u="sng" dirty="0">
                <a:latin typeface="Arial" panose="020B0604020202020204" pitchFamily="34" charset="0"/>
              </a:rPr>
              <a:t>Coupe départementale :</a:t>
            </a:r>
          </a:p>
          <a:p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</a:rPr>
              <a:t>Elle s’est déroulée le 17 septembre dernier à Baugé ;</a:t>
            </a:r>
            <a:endParaRPr lang="fr-FR" sz="20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</a:rPr>
              <a:t>58 participants (vs 40 participants en 2021 à Cholet) ;</a:t>
            </a:r>
          </a:p>
          <a:p>
            <a:r>
              <a:rPr lang="fr-FR" sz="20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Victoire du CSAD (Représenté par Isabelle et Jean-Louis REVEILLON)</a:t>
            </a:r>
          </a:p>
          <a:p>
            <a:endParaRPr lang="fr-FR" sz="20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sz="2000" b="1" u="sng" dirty="0">
                <a:latin typeface="Arial" panose="020B0604020202020204" pitchFamily="34" charset="0"/>
              </a:rPr>
              <a:t>Coupe interdépartementale (rencontre contre le CD 44/85) :</a:t>
            </a:r>
          </a:p>
          <a:p>
            <a:r>
              <a:rPr lang="fr-FR" sz="2000" dirty="0">
                <a:latin typeface="Arial" panose="020B0604020202020204" pitchFamily="34" charset="0"/>
              </a:rPr>
              <a:t>3 </a:t>
            </a:r>
            <a:r>
              <a:rPr lang="fr-FR" sz="2000" baseline="30000" dirty="0" err="1">
                <a:latin typeface="Arial" panose="020B0604020202020204" pitchFamily="34" charset="0"/>
              </a:rPr>
              <a:t>ème</a:t>
            </a:r>
            <a:r>
              <a:rPr lang="fr-FR" sz="2000" dirty="0">
                <a:latin typeface="Arial" panose="020B0604020202020204" pitchFamily="34" charset="0"/>
              </a:rPr>
              <a:t> confrontation qui s’est déroulée le 21 mai à Cholet (49), mais organisée par le CD44 !</a:t>
            </a:r>
          </a:p>
          <a:p>
            <a:r>
              <a:rPr lang="fr-FR" sz="2000" dirty="0">
                <a:latin typeface="Arial" panose="020B0604020202020204" pitchFamily="34" charset="0"/>
              </a:rPr>
              <a:t>15 équipes ont représenté le CD 49/53/72 (zone EST) – 40 participants au total, car très peu de représentants du CD44 !</a:t>
            </a:r>
          </a:p>
          <a:p>
            <a:r>
              <a:rPr lang="fr-FR" sz="2000" dirty="0">
                <a:solidFill>
                  <a:srgbClr val="0000FF"/>
                </a:solidFill>
                <a:latin typeface="Arial" panose="020B0604020202020204" pitchFamily="34" charset="0"/>
              </a:rPr>
              <a:t>Victoire du CD 49/53/72 </a:t>
            </a:r>
            <a:endParaRPr lang="fr-FR" sz="1800" dirty="0">
              <a:solidFill>
                <a:srgbClr val="0000FF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dirty="0">
              <a:solidFill>
                <a:srgbClr val="0000FF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dirty="0">
              <a:solidFill>
                <a:srgbClr val="0000FF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sz="1800" dirty="0">
              <a:solidFill>
                <a:srgbClr val="0000FF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sz="1800" dirty="0">
              <a:solidFill>
                <a:srgbClr val="0000FF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762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849DCCCE-34A3-63BF-ACAF-65EEBC1215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320023"/>
              </p:ext>
            </p:extLst>
          </p:nvPr>
        </p:nvGraphicFramePr>
        <p:xfrm>
          <a:off x="0" y="0"/>
          <a:ext cx="12192000" cy="68750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3349">
                  <a:extLst>
                    <a:ext uri="{9D8B030D-6E8A-4147-A177-3AD203B41FA5}">
                      <a16:colId xmlns:a16="http://schemas.microsoft.com/office/drawing/2014/main" val="4255014286"/>
                    </a:ext>
                  </a:extLst>
                </a:gridCol>
                <a:gridCol w="1985949">
                  <a:extLst>
                    <a:ext uri="{9D8B030D-6E8A-4147-A177-3AD203B41FA5}">
                      <a16:colId xmlns:a16="http://schemas.microsoft.com/office/drawing/2014/main" val="2364349802"/>
                    </a:ext>
                  </a:extLst>
                </a:gridCol>
                <a:gridCol w="2314063">
                  <a:extLst>
                    <a:ext uri="{9D8B030D-6E8A-4147-A177-3AD203B41FA5}">
                      <a16:colId xmlns:a16="http://schemas.microsoft.com/office/drawing/2014/main" val="2018838771"/>
                    </a:ext>
                  </a:extLst>
                </a:gridCol>
                <a:gridCol w="2158639">
                  <a:extLst>
                    <a:ext uri="{9D8B030D-6E8A-4147-A177-3AD203B41FA5}">
                      <a16:colId xmlns:a16="http://schemas.microsoft.com/office/drawing/2014/main" val="2845189132"/>
                    </a:ext>
                  </a:extLst>
                </a:gridCol>
              </a:tblGrid>
              <a:tr h="40969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  <a:latin typeface="+mn-lt"/>
                        </a:rPr>
                        <a:t> Golf Entreprise - Comité départemental 49</a:t>
                      </a:r>
                      <a:endParaRPr lang="fr-FR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058032"/>
                  </a:ext>
                </a:extLst>
              </a:tr>
              <a:tr h="40969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2800" b="1" u="none" strike="noStrike" dirty="0">
                          <a:effectLst/>
                          <a:latin typeface="+mn-lt"/>
                        </a:rPr>
                        <a:t>BILAN SAISON 2022</a:t>
                      </a:r>
                      <a:endParaRPr lang="fr-FR" sz="2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128410"/>
                  </a:ext>
                </a:extLst>
              </a:tr>
              <a:tr h="321546">
                <a:tc>
                  <a:txBody>
                    <a:bodyPr/>
                    <a:lstStyle/>
                    <a:p>
                      <a:pPr algn="l" fontAlgn="b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6951818"/>
                  </a:ext>
                </a:extLst>
              </a:tr>
              <a:tr h="35382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sng" strike="noStrike" dirty="0">
                          <a:effectLst/>
                          <a:latin typeface="+mn-lt"/>
                        </a:rPr>
                        <a:t>PRODUITS :</a:t>
                      </a:r>
                      <a:endParaRPr lang="fr-FR" sz="16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BILAN 2022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BUDGET 2022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BILAN 2021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37757010"/>
                  </a:ext>
                </a:extLst>
              </a:tr>
              <a:tr h="3538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Objet</a:t>
                      </a:r>
                      <a:endParaRPr lang="fr-FR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Montant en Euro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Montant en Euro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Montant en Euro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24285089"/>
                  </a:ext>
                </a:extLst>
              </a:tr>
              <a:tr h="33520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Engagements équipes Championnat Départemental</a:t>
                      </a:r>
                      <a:endParaRPr lang="fr-FR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650,00 €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650,00 €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675,00 €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62499654"/>
                  </a:ext>
                </a:extLst>
              </a:tr>
              <a:tr h="3165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Coupe départementale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3 082,00 €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2 782,00 €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2 098,00 €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57968261"/>
                  </a:ext>
                </a:extLst>
              </a:tr>
              <a:tr h="3165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Coupe interdépartementale 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1 879,00 €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1 800,00 €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1 861,00 €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25580391"/>
                  </a:ext>
                </a:extLst>
              </a:tr>
              <a:tr h="33520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Participation cotisation CT 53/72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100,00 €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100,00 €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100,00 €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32490505"/>
                  </a:ext>
                </a:extLst>
              </a:tr>
              <a:tr h="353825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TOTAL PRODUITS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5 711,00 €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5 332,00 €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4 734,00 €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10492104"/>
                  </a:ext>
                </a:extLst>
              </a:tr>
              <a:tr h="35382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 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 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 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8166894"/>
                  </a:ext>
                </a:extLst>
              </a:tr>
              <a:tr h="35382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sng" strike="noStrike" dirty="0">
                          <a:effectLst/>
                          <a:latin typeface="+mn-lt"/>
                        </a:rPr>
                        <a:t>CHARGES :</a:t>
                      </a:r>
                      <a:endParaRPr lang="fr-FR" sz="16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BILAN 2022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BUDGET 2022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BILAN 2021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3032115"/>
                  </a:ext>
                </a:extLst>
              </a:tr>
              <a:tr h="33520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Objet</a:t>
                      </a:r>
                      <a:endParaRPr lang="fr-FR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Montant en Euro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Montant en Euro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Montant en Euro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1420520"/>
                  </a:ext>
                </a:extLst>
              </a:tr>
              <a:tr h="3165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Cotisations reversées au Comité Départemental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368,00 €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368,00 €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368,00 €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62686207"/>
                  </a:ext>
                </a:extLst>
              </a:tr>
              <a:tr h="3165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Réunion AG début de saison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56,28 €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75,00 €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0,00 €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47162573"/>
                  </a:ext>
                </a:extLst>
              </a:tr>
              <a:tr h="3165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Coupe départementale </a:t>
                      </a:r>
                      <a:endParaRPr lang="fr-FR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3 380,22 €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3 075,00 €</a:t>
                      </a:r>
                      <a:endParaRPr lang="fr-FR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2 356,34 €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48689033"/>
                  </a:ext>
                </a:extLst>
              </a:tr>
              <a:tr h="33520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Coupe interdépartementale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1 879,00 €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1 800,00 €</a:t>
                      </a:r>
                      <a:endParaRPr lang="fr-FR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1 861,00 €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22661181"/>
                  </a:ext>
                </a:extLst>
              </a:tr>
              <a:tr h="353825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TOTAL CHARGES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5 683,50 €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5 318,00 €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4 585,34 €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53220366"/>
                  </a:ext>
                </a:extLst>
              </a:tr>
              <a:tr h="33520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 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fr-FR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fr-FR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23723182"/>
                  </a:ext>
                </a:extLst>
              </a:tr>
              <a:tr h="335203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RESULTAT</a:t>
                      </a:r>
                      <a:endParaRPr lang="fr-FR" sz="1600" b="1" i="0" u="none" strike="noStrike" dirty="0"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27,50 €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14,00 €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148,66 €</a:t>
                      </a:r>
                      <a:endParaRPr lang="fr-FR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44269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438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0B9AACE-CF51-4051-96D2-1CF3C848A3EA}"/>
              </a:ext>
            </a:extLst>
          </p:cNvPr>
          <p:cNvSpPr txBox="1"/>
          <p:nvPr/>
        </p:nvSpPr>
        <p:spPr>
          <a:xfrm>
            <a:off x="516835" y="556591"/>
            <a:ext cx="11290852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Saison 2023</a:t>
            </a:r>
          </a:p>
          <a:p>
            <a:pPr algn="ctr"/>
            <a:endParaRPr lang="fr-FR" sz="24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sz="1800" b="1" u="sng" dirty="0">
                <a:latin typeface="Arial" panose="020B0604020202020204" pitchFamily="34" charset="0"/>
              </a:rPr>
              <a:t>Cotisation CD et engagements / budget</a:t>
            </a:r>
            <a:r>
              <a:rPr lang="fr-FR" b="1" u="sng" dirty="0">
                <a:latin typeface="Arial" panose="020B0604020202020204" pitchFamily="34" charset="0"/>
              </a:rPr>
              <a:t> :</a:t>
            </a:r>
            <a:r>
              <a:rPr lang="fr-FR" sz="1800" dirty="0">
                <a:latin typeface="Arial" panose="020B0604020202020204" pitchFamily="34" charset="0"/>
              </a:rPr>
              <a:t> </a:t>
            </a:r>
            <a:endParaRPr lang="fr-FR" dirty="0">
              <a:latin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</a:rPr>
              <a:t>	Montant de la cotisation </a:t>
            </a:r>
            <a:r>
              <a:rPr lang="fr-FR" b="1" dirty="0">
                <a:highlight>
                  <a:srgbClr val="FFFF00"/>
                </a:highlight>
                <a:latin typeface="Arial" panose="020B0604020202020204" pitchFamily="34" charset="0"/>
              </a:rPr>
              <a:t>27€ </a:t>
            </a:r>
            <a:r>
              <a:rPr lang="fr-FR" dirty="0">
                <a:highlight>
                  <a:srgbClr val="FFFF00"/>
                </a:highlight>
                <a:latin typeface="Arial" panose="020B0604020202020204" pitchFamily="34" charset="0"/>
              </a:rPr>
              <a:t>par équipe </a:t>
            </a:r>
            <a:r>
              <a:rPr lang="fr-FR" dirty="0">
                <a:latin typeface="Arial" panose="020B0604020202020204" pitchFamily="34" charset="0"/>
              </a:rPr>
              <a:t>(dont </a:t>
            </a:r>
            <a:r>
              <a:rPr lang="fr-FR" b="1" dirty="0">
                <a:latin typeface="Arial" panose="020B0604020202020204" pitchFamily="34" charset="0"/>
              </a:rPr>
              <a:t>25€ </a:t>
            </a:r>
            <a:r>
              <a:rPr lang="fr-FR" dirty="0">
                <a:latin typeface="Arial" panose="020B0604020202020204" pitchFamily="34" charset="0"/>
              </a:rPr>
              <a:t>pour l’adhésion au comité départemental) ;</a:t>
            </a:r>
          </a:p>
          <a:p>
            <a:r>
              <a:rPr lang="fr-FR" dirty="0">
                <a:latin typeface="Arial" panose="020B0604020202020204" pitchFamily="34" charset="0"/>
              </a:rPr>
              <a:t>	</a:t>
            </a:r>
            <a:r>
              <a:rPr lang="fr-FR" b="1" dirty="0">
                <a:solidFill>
                  <a:srgbClr val="009A46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27</a:t>
            </a:r>
            <a:r>
              <a:rPr lang="fr-FR" dirty="0">
                <a:solidFill>
                  <a:srgbClr val="009A46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 équipes </a:t>
            </a:r>
            <a:r>
              <a:rPr lang="fr-FR" dirty="0">
                <a:latin typeface="Arial" panose="020B0604020202020204" pitchFamily="34" charset="0"/>
              </a:rPr>
              <a:t>inscrites (vs 26 en 2022) pour </a:t>
            </a:r>
            <a:r>
              <a:rPr lang="fr-FR" b="1" dirty="0">
                <a:highlight>
                  <a:srgbClr val="FFFF00"/>
                </a:highlight>
                <a:latin typeface="Arial" panose="020B0604020202020204" pitchFamily="34" charset="0"/>
              </a:rPr>
              <a:t>16</a:t>
            </a:r>
            <a:r>
              <a:rPr lang="fr-FR" dirty="0">
                <a:highlight>
                  <a:srgbClr val="FFFF00"/>
                </a:highlight>
                <a:latin typeface="Arial" panose="020B0604020202020204" pitchFamily="34" charset="0"/>
              </a:rPr>
              <a:t> associations </a:t>
            </a:r>
            <a:r>
              <a:rPr lang="fr-FR" dirty="0">
                <a:latin typeface="Arial" panose="020B0604020202020204" pitchFamily="34" charset="0"/>
              </a:rPr>
              <a:t>représentées (idem 2022) ;</a:t>
            </a:r>
          </a:p>
          <a:p>
            <a:r>
              <a:rPr lang="fr-FR" sz="1800" dirty="0">
                <a:latin typeface="Arial" panose="020B0604020202020204" pitchFamily="34" charset="0"/>
              </a:rPr>
              <a:t>	</a:t>
            </a:r>
          </a:p>
          <a:p>
            <a:pPr marL="285750" indent="-285750">
              <a:buFontTx/>
              <a:buChar char="-"/>
            </a:pPr>
            <a:endParaRPr lang="fr-F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fr-F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fr-F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fr-F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fr-F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fr-F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4D3DFE5-ED52-7370-3CEA-452C16578D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914120"/>
              </p:ext>
            </p:extLst>
          </p:nvPr>
        </p:nvGraphicFramePr>
        <p:xfrm>
          <a:off x="1417981" y="2290439"/>
          <a:ext cx="8931965" cy="4567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899">
                  <a:extLst>
                    <a:ext uri="{9D8B030D-6E8A-4147-A177-3AD203B41FA5}">
                      <a16:colId xmlns:a16="http://schemas.microsoft.com/office/drawing/2014/main" val="3179480623"/>
                    </a:ext>
                  </a:extLst>
                </a:gridCol>
                <a:gridCol w="3761802">
                  <a:extLst>
                    <a:ext uri="{9D8B030D-6E8A-4147-A177-3AD203B41FA5}">
                      <a16:colId xmlns:a16="http://schemas.microsoft.com/office/drawing/2014/main" val="190441776"/>
                    </a:ext>
                  </a:extLst>
                </a:gridCol>
                <a:gridCol w="1649264">
                  <a:extLst>
                    <a:ext uri="{9D8B030D-6E8A-4147-A177-3AD203B41FA5}">
                      <a16:colId xmlns:a16="http://schemas.microsoft.com/office/drawing/2014/main" val="572536725"/>
                    </a:ext>
                  </a:extLst>
                </a:gridCol>
              </a:tblGrid>
              <a:tr h="2189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ASSOCIATIONS GOLF ENTREPRISE - CD49</a:t>
                      </a:r>
                      <a:endParaRPr lang="fr-FR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517381"/>
                  </a:ext>
                </a:extLst>
              </a:tr>
              <a:tr h="149750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0804482"/>
                  </a:ext>
                </a:extLst>
              </a:tr>
              <a:tr h="23999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 de l'association</a:t>
                      </a:r>
                      <a:endParaRPr lang="fr-FR" sz="1400" b="1" i="0" u="sng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Entreprise</a:t>
                      </a:r>
                      <a:endParaRPr lang="fr-FR" sz="1400" b="1" i="0" u="sng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sng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Département</a:t>
                      </a:r>
                      <a:endParaRPr lang="fr-FR" sz="1400" b="1" i="0" u="sng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78037925"/>
                  </a:ext>
                </a:extLst>
              </a:tr>
              <a:tr h="23999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2F OPEN 49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 Nationale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57226245"/>
                  </a:ext>
                </a:extLst>
              </a:tr>
              <a:tr h="23999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CACCO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C.N.A.M.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67582671"/>
                  </a:ext>
                </a:extLst>
              </a:tr>
              <a:tr h="23999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ASCEMA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Mairie d'Angers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06558119"/>
                  </a:ext>
                </a:extLst>
              </a:tr>
              <a:tr h="23999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ASTCAF49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Finances publiques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56267962"/>
                  </a:ext>
                </a:extLst>
              </a:tr>
              <a:tr h="23999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CSAD ANGERS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Défense Angers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14274668"/>
                  </a:ext>
                </a:extLst>
              </a:tr>
              <a:tr h="23999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ESCAAM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Crédit Agricole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33938325"/>
                  </a:ext>
                </a:extLst>
              </a:tr>
              <a:tr h="23999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GECA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EDF-GDF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47242048"/>
                  </a:ext>
                </a:extLst>
              </a:tr>
              <a:tr h="23999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PGA 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Police d'Angers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96827748"/>
                  </a:ext>
                </a:extLst>
              </a:tr>
              <a:tr h="23999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SOREGOR SPORTS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Expertise comptable TGS France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41293797"/>
                  </a:ext>
                </a:extLst>
              </a:tr>
              <a:tr h="23999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USAC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Caisse des Dépôts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62913381"/>
                  </a:ext>
                </a:extLst>
              </a:tr>
              <a:tr h="23999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VALEO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Valéo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11423236"/>
                  </a:ext>
                </a:extLst>
              </a:tr>
              <a:tr h="23999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CREDIT MUTUEL - MABN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Crédit Mutuel La Mayenne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7500936"/>
                  </a:ext>
                </a:extLst>
              </a:tr>
              <a:tr h="23999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LA MAYENNE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Département de la Mayenne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67611898"/>
                  </a:ext>
                </a:extLst>
              </a:tr>
              <a:tr h="23999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CSAD LE PRYTANEE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PNM - Défense Le </a:t>
                      </a:r>
                      <a:r>
                        <a:rPr lang="fr-FR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Prytannée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49760634"/>
                  </a:ext>
                </a:extLst>
              </a:tr>
              <a:tr h="23999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CE MMA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Mutuelles du Mans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51422965"/>
                  </a:ext>
                </a:extLst>
              </a:tr>
              <a:tr h="23999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STM GOLF</a:t>
                      </a:r>
                      <a:endParaRPr lang="fr-F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 </a:t>
                      </a:r>
                      <a:r>
                        <a:rPr lang="fr-FR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Microelectronics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09940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262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E9D9EC-8A61-5F77-D111-88AC1F828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553"/>
          </a:xfrm>
        </p:spPr>
        <p:txBody>
          <a:bodyPr>
            <a:normAutofit fontScale="90000"/>
          </a:bodyPr>
          <a:lstStyle/>
          <a:p>
            <a:pPr algn="ctr"/>
            <a:br>
              <a:rPr lang="fr-FR" sz="4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fr-FR" sz="3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Saison 2023</a:t>
            </a:r>
            <a:br>
              <a:rPr lang="fr-FR" sz="4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fr-FR" dirty="0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387F14A9-4DD1-973C-AEF3-D2245D8DA7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3674193"/>
              </p:ext>
            </p:extLst>
          </p:nvPr>
        </p:nvGraphicFramePr>
        <p:xfrm>
          <a:off x="-1" y="3319785"/>
          <a:ext cx="12191999" cy="3538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8FEDFF0F-B657-7322-4FE2-49766B990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966372"/>
              </p:ext>
            </p:extLst>
          </p:nvPr>
        </p:nvGraphicFramePr>
        <p:xfrm>
          <a:off x="0" y="1086677"/>
          <a:ext cx="12191997" cy="2193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6557">
                  <a:extLst>
                    <a:ext uri="{9D8B030D-6E8A-4147-A177-3AD203B41FA5}">
                      <a16:colId xmlns:a16="http://schemas.microsoft.com/office/drawing/2014/main" val="3038338843"/>
                    </a:ext>
                  </a:extLst>
                </a:gridCol>
                <a:gridCol w="1151348">
                  <a:extLst>
                    <a:ext uri="{9D8B030D-6E8A-4147-A177-3AD203B41FA5}">
                      <a16:colId xmlns:a16="http://schemas.microsoft.com/office/drawing/2014/main" val="1983134974"/>
                    </a:ext>
                  </a:extLst>
                </a:gridCol>
                <a:gridCol w="1629345">
                  <a:extLst>
                    <a:ext uri="{9D8B030D-6E8A-4147-A177-3AD203B41FA5}">
                      <a16:colId xmlns:a16="http://schemas.microsoft.com/office/drawing/2014/main" val="1785505203"/>
                    </a:ext>
                  </a:extLst>
                </a:gridCol>
                <a:gridCol w="1498249">
                  <a:extLst>
                    <a:ext uri="{9D8B030D-6E8A-4147-A177-3AD203B41FA5}">
                      <a16:colId xmlns:a16="http://schemas.microsoft.com/office/drawing/2014/main" val="2543822677"/>
                    </a:ext>
                  </a:extLst>
                </a:gridCol>
                <a:gridCol w="1498249">
                  <a:extLst>
                    <a:ext uri="{9D8B030D-6E8A-4147-A177-3AD203B41FA5}">
                      <a16:colId xmlns:a16="http://schemas.microsoft.com/office/drawing/2014/main" val="3678501215"/>
                    </a:ext>
                  </a:extLst>
                </a:gridCol>
                <a:gridCol w="1498249">
                  <a:extLst>
                    <a:ext uri="{9D8B030D-6E8A-4147-A177-3AD203B41FA5}">
                      <a16:colId xmlns:a16="http://schemas.microsoft.com/office/drawing/2014/main" val="3131321703"/>
                    </a:ext>
                  </a:extLst>
                </a:gridCol>
              </a:tblGrid>
              <a:tr h="29127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SUIVI DES EFFECTIFS GOLF ENTREPRISE - CD49</a:t>
                      </a:r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971873"/>
                  </a:ext>
                </a:extLst>
              </a:tr>
              <a:tr h="218456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94696954"/>
                  </a:ext>
                </a:extLst>
              </a:tr>
              <a:tr h="21845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</a:rPr>
                        <a:t> </a:t>
                      </a:r>
                      <a:endParaRPr lang="fr-F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2019</a:t>
                      </a:r>
                      <a:endParaRPr lang="fr-F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2020</a:t>
                      </a:r>
                      <a:endParaRPr lang="fr-F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2021</a:t>
                      </a:r>
                      <a:endParaRPr lang="fr-F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2022</a:t>
                      </a:r>
                      <a:endParaRPr lang="fr-F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2023</a:t>
                      </a:r>
                      <a:endParaRPr lang="fr-F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45771439"/>
                  </a:ext>
                </a:extLst>
              </a:tr>
              <a:tr h="20632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</a:rPr>
                        <a:t>Nombre d'associations</a:t>
                      </a:r>
                      <a:endParaRPr lang="fr-F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17</a:t>
                      </a:r>
                      <a:endParaRPr lang="fr-F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17</a:t>
                      </a:r>
                      <a:endParaRPr lang="fr-F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16</a:t>
                      </a:r>
                      <a:endParaRPr lang="fr-F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16</a:t>
                      </a:r>
                      <a:endParaRPr lang="fr-F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16</a:t>
                      </a:r>
                      <a:endParaRPr lang="fr-F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13182123"/>
                  </a:ext>
                </a:extLst>
              </a:tr>
              <a:tr h="20632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Nombre d'équipes</a:t>
                      </a:r>
                      <a:endParaRPr lang="fr-F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28</a:t>
                      </a:r>
                      <a:endParaRPr lang="fr-F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28</a:t>
                      </a:r>
                      <a:endParaRPr lang="fr-F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27</a:t>
                      </a:r>
                      <a:endParaRPr lang="fr-F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26</a:t>
                      </a:r>
                      <a:endParaRPr lang="fr-F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</a:rPr>
                        <a:t>27</a:t>
                      </a:r>
                      <a:endParaRPr lang="fr-F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265510"/>
                  </a:ext>
                </a:extLst>
              </a:tr>
              <a:tr h="30925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Nombre de joueurs (moyenne / manche de championnat)</a:t>
                      </a:r>
                      <a:endParaRPr lang="fr-F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86,6</a:t>
                      </a:r>
                      <a:endParaRPr lang="fr-F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73</a:t>
                      </a:r>
                      <a:endParaRPr lang="fr-F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</a:rPr>
                        <a:t>56,2</a:t>
                      </a:r>
                      <a:endParaRPr lang="fr-F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67,2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 </a:t>
                      </a:r>
                      <a:endParaRPr lang="fr-F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16624648"/>
                  </a:ext>
                </a:extLst>
              </a:tr>
              <a:tr h="643232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COVID                                           (3 manches uniquement)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64025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686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BC8D19D7-78F0-F96E-5B18-2AA1B4BB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677902"/>
              </p:ext>
            </p:extLst>
          </p:nvPr>
        </p:nvGraphicFramePr>
        <p:xfrm>
          <a:off x="0" y="0"/>
          <a:ext cx="12191999" cy="68750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06397">
                  <a:extLst>
                    <a:ext uri="{9D8B030D-6E8A-4147-A177-3AD203B41FA5}">
                      <a16:colId xmlns:a16="http://schemas.microsoft.com/office/drawing/2014/main" val="4124394479"/>
                    </a:ext>
                  </a:extLst>
                </a:gridCol>
                <a:gridCol w="2442801">
                  <a:extLst>
                    <a:ext uri="{9D8B030D-6E8A-4147-A177-3AD203B41FA5}">
                      <a16:colId xmlns:a16="http://schemas.microsoft.com/office/drawing/2014/main" val="3427722584"/>
                    </a:ext>
                  </a:extLst>
                </a:gridCol>
                <a:gridCol w="2442801">
                  <a:extLst>
                    <a:ext uri="{9D8B030D-6E8A-4147-A177-3AD203B41FA5}">
                      <a16:colId xmlns:a16="http://schemas.microsoft.com/office/drawing/2014/main" val="1203231127"/>
                    </a:ext>
                  </a:extLst>
                </a:gridCol>
              </a:tblGrid>
              <a:tr h="40969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  <a:latin typeface="+mn-lt"/>
                        </a:rPr>
                        <a:t> Golf Entreprise - Comité départemental 49</a:t>
                      </a:r>
                      <a:endParaRPr lang="fr-FR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997451"/>
                  </a:ext>
                </a:extLst>
              </a:tr>
              <a:tr h="40969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2800" b="1" u="none" strike="noStrike" dirty="0">
                          <a:effectLst/>
                          <a:latin typeface="+mn-lt"/>
                        </a:rPr>
                        <a:t>BUDGET - SAISON 2023</a:t>
                      </a:r>
                      <a:endParaRPr lang="fr-FR" sz="2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389555"/>
                  </a:ext>
                </a:extLst>
              </a:tr>
              <a:tr h="321546">
                <a:tc>
                  <a:txBody>
                    <a:bodyPr/>
                    <a:lstStyle/>
                    <a:p>
                      <a:pPr algn="l" fontAlgn="b"/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85866244"/>
                  </a:ext>
                </a:extLst>
              </a:tr>
              <a:tr h="35382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sng" strike="noStrike" dirty="0">
                          <a:effectLst/>
                          <a:latin typeface="+mn-lt"/>
                        </a:rPr>
                        <a:t>PRODUITS :</a:t>
                      </a:r>
                      <a:endParaRPr lang="fr-FR" sz="16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BUDGET 2023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BILAN 2022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39678245"/>
                  </a:ext>
                </a:extLst>
              </a:tr>
              <a:tr h="3538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Objet</a:t>
                      </a:r>
                      <a:endParaRPr lang="fr-FR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Montant en Euro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Montant en Euro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64196495"/>
                  </a:ext>
                </a:extLst>
              </a:tr>
              <a:tr h="33520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Engagements équipes Championnat Départemental</a:t>
                      </a:r>
                      <a:endParaRPr lang="fr-FR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702,00 €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650,00 €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30837566"/>
                  </a:ext>
                </a:extLst>
              </a:tr>
              <a:tr h="3165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Coupe départementale</a:t>
                      </a:r>
                      <a:endParaRPr lang="fr-FR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3 250,00 €</a:t>
                      </a:r>
                      <a:endParaRPr lang="fr-FR" sz="1600" b="1" i="0" u="none" strike="noStrike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3 082,00 €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91479820"/>
                  </a:ext>
                </a:extLst>
              </a:tr>
              <a:tr h="3165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Coupe interdépartementale </a:t>
                      </a:r>
                      <a:endParaRPr lang="fr-FR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2 000,00 €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1 879,00 €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87444932"/>
                  </a:ext>
                </a:extLst>
              </a:tr>
              <a:tr h="33520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Participation cotisation CT 53/72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100,00 €</a:t>
                      </a:r>
                      <a:endParaRPr lang="fr-FR" sz="1600" b="1" i="0" u="none" strike="noStrike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100,00 €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55124798"/>
                  </a:ext>
                </a:extLst>
              </a:tr>
              <a:tr h="353825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TOTAL PRODUITS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6 052,00 €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5 711,00 €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04694753"/>
                  </a:ext>
                </a:extLst>
              </a:tr>
              <a:tr h="35382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 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 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94455134"/>
                  </a:ext>
                </a:extLst>
              </a:tr>
              <a:tr h="35382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sng" strike="noStrike" dirty="0">
                          <a:effectLst/>
                          <a:latin typeface="+mn-lt"/>
                        </a:rPr>
                        <a:t>CHARGES :</a:t>
                      </a:r>
                      <a:endParaRPr lang="fr-FR" sz="16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BUDGET 2023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BILAN 2022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65019"/>
                  </a:ext>
                </a:extLst>
              </a:tr>
              <a:tr h="33520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Objet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Montant en Euro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Montant en Euro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34978138"/>
                  </a:ext>
                </a:extLst>
              </a:tr>
              <a:tr h="3165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Cotisations reversées au Comité Départemental</a:t>
                      </a:r>
                      <a:endParaRPr lang="fr-FR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400,00 €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368,00 €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21631304"/>
                  </a:ext>
                </a:extLst>
              </a:tr>
              <a:tr h="3165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Réunion AG début de saison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75,00 €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56,28 €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01059250"/>
                  </a:ext>
                </a:extLst>
              </a:tr>
              <a:tr h="3165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Coupe départementale 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3 500,00 €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3 380,22 €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03630721"/>
                  </a:ext>
                </a:extLst>
              </a:tr>
              <a:tr h="33520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Coupe interdépartementale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2 000,00 €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1 879,00 €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95058481"/>
                  </a:ext>
                </a:extLst>
              </a:tr>
              <a:tr h="353825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TOTAL CHARGES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5 975,00 €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5 683,50 €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20698355"/>
                  </a:ext>
                </a:extLst>
              </a:tr>
              <a:tr h="33520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 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 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01817521"/>
                  </a:ext>
                </a:extLst>
              </a:tr>
              <a:tr h="335203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>
                          <a:effectLst/>
                          <a:latin typeface="+mn-lt"/>
                        </a:rPr>
                        <a:t>RESULTAT</a:t>
                      </a:r>
                      <a:endParaRPr lang="fr-FR" sz="16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77,00 €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u="none" strike="noStrike" dirty="0">
                          <a:effectLst/>
                          <a:latin typeface="+mn-lt"/>
                        </a:rPr>
                        <a:t>27,50 €</a:t>
                      </a:r>
                      <a:endParaRPr lang="fr-FR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0826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582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B5CF2FD-B487-49C9-A6F9-9DDCAC940DF1}"/>
              </a:ext>
            </a:extLst>
          </p:cNvPr>
          <p:cNvSpPr txBox="1"/>
          <p:nvPr/>
        </p:nvSpPr>
        <p:spPr>
          <a:xfrm>
            <a:off x="0" y="0"/>
            <a:ext cx="12192000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SAISON 2023</a:t>
            </a:r>
            <a:endParaRPr lang="fr-FR" sz="2800" dirty="0">
              <a:latin typeface="Arial" panose="020B0604020202020204" pitchFamily="34" charset="0"/>
            </a:endParaRPr>
          </a:p>
          <a:p>
            <a:pPr algn="ctr"/>
            <a:r>
              <a:rPr lang="fr-FR" sz="2400" b="1" dirty="0">
                <a:latin typeface="Arial" panose="020B0604020202020204" pitchFamily="34" charset="0"/>
              </a:rPr>
              <a:t>Présentation du calendrier</a:t>
            </a:r>
          </a:p>
          <a:p>
            <a:endParaRPr lang="fr-FR" sz="2400" b="1" dirty="0">
              <a:latin typeface="Arial" panose="020B0604020202020204" pitchFamily="34" charset="0"/>
            </a:endParaRPr>
          </a:p>
          <a:p>
            <a:r>
              <a:rPr lang="fr-FR" sz="2000" b="1" dirty="0">
                <a:latin typeface="Arial" panose="020B0604020202020204" pitchFamily="34" charset="0"/>
              </a:rPr>
              <a:t>	</a:t>
            </a:r>
            <a:r>
              <a:rPr lang="fr-FR" sz="2400" b="1" dirty="0">
                <a:latin typeface="Arial" panose="020B0604020202020204" pitchFamily="34" charset="0"/>
              </a:rPr>
              <a:t>le 11 mars </a:t>
            </a:r>
            <a:r>
              <a:rPr lang="fr-FR" sz="2400" b="1" dirty="0">
                <a:solidFill>
                  <a:srgbClr val="0070C0"/>
                </a:solidFill>
                <a:latin typeface="Arial" panose="020B0604020202020204" pitchFamily="34" charset="0"/>
              </a:rPr>
              <a:t>au MANS 24H 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</a:rPr>
              <a:t>(1</a:t>
            </a:r>
            <a:r>
              <a:rPr lang="fr-FR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ère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</a:rPr>
              <a:t> manche championnat CD49)</a:t>
            </a:r>
          </a:p>
          <a:p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</a:rPr>
              <a:t>	</a:t>
            </a:r>
            <a:r>
              <a:rPr lang="fr-FR" sz="2400" b="1" dirty="0">
                <a:latin typeface="Arial" panose="020B0604020202020204" pitchFamily="34" charset="0"/>
              </a:rPr>
              <a:t>le 25 mars </a:t>
            </a:r>
            <a:r>
              <a:rPr lang="fr-FR" sz="2400" b="1" dirty="0">
                <a:solidFill>
                  <a:srgbClr val="00B050"/>
                </a:solidFill>
                <a:latin typeface="Arial" panose="020B0604020202020204" pitchFamily="34" charset="0"/>
              </a:rPr>
              <a:t>à NANTES-VIGNEUX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</a:rPr>
              <a:t>(Manche EVOLUTION avec le CD44)</a:t>
            </a:r>
          </a:p>
          <a:p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</a:rPr>
              <a:t>	</a:t>
            </a:r>
            <a:r>
              <a:rPr lang="fr-FR" sz="2400" b="1" dirty="0">
                <a:latin typeface="Arial" panose="020B0604020202020204" pitchFamily="34" charset="0"/>
              </a:rPr>
              <a:t>le 1er avril </a:t>
            </a:r>
            <a:r>
              <a:rPr lang="fr-FR" sz="2400" b="1" dirty="0">
                <a:solidFill>
                  <a:srgbClr val="0000FF"/>
                </a:solidFill>
                <a:latin typeface="Arial" panose="020B0604020202020204" pitchFamily="34" charset="0"/>
              </a:rPr>
              <a:t>à SABLÉ </a:t>
            </a:r>
            <a:r>
              <a:rPr lang="fr-FR" b="1" dirty="0">
                <a:solidFill>
                  <a:srgbClr val="0000FF"/>
                </a:solidFill>
                <a:latin typeface="Arial" panose="020B0604020202020204" pitchFamily="34" charset="0"/>
              </a:rPr>
              <a:t>(1</a:t>
            </a:r>
            <a:r>
              <a:rPr lang="fr-FR" b="1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ère</a:t>
            </a:r>
            <a:r>
              <a:rPr lang="fr-FR" b="1" dirty="0">
                <a:solidFill>
                  <a:srgbClr val="0000FF"/>
                </a:solidFill>
                <a:latin typeface="Arial" panose="020B0604020202020204" pitchFamily="34" charset="0"/>
              </a:rPr>
              <a:t> manche de PROMOTION – CD49)</a:t>
            </a:r>
          </a:p>
          <a:p>
            <a:r>
              <a:rPr lang="fr-FR" sz="2400" b="1" dirty="0">
                <a:latin typeface="Arial" panose="020B0604020202020204" pitchFamily="34" charset="0"/>
              </a:rPr>
              <a:t>	le 13 mai </a:t>
            </a:r>
            <a:r>
              <a:rPr lang="fr-FR" sz="2400" b="1" dirty="0">
                <a:solidFill>
                  <a:srgbClr val="F709B3"/>
                </a:solidFill>
                <a:latin typeface="Arial" panose="020B0604020202020204" pitchFamily="34" charset="0"/>
              </a:rPr>
              <a:t>à LE MANS SARGÉ </a:t>
            </a:r>
            <a:r>
              <a:rPr lang="fr-FR" b="1" dirty="0">
                <a:solidFill>
                  <a:srgbClr val="F709B3"/>
                </a:solidFill>
                <a:latin typeface="Arial" panose="020B0604020202020204" pitchFamily="34" charset="0"/>
              </a:rPr>
              <a:t>Coupe départementale (zone EST 49/53/72)</a:t>
            </a:r>
          </a:p>
          <a:p>
            <a:r>
              <a:rPr lang="fr-FR" sz="2400" b="1" dirty="0">
                <a:latin typeface="Arial" panose="020B0604020202020204" pitchFamily="34" charset="0"/>
              </a:rPr>
              <a:t>	le 27 mai </a:t>
            </a:r>
            <a:r>
              <a:rPr lang="fr-FR" sz="2400" b="1" dirty="0">
                <a:solidFill>
                  <a:srgbClr val="00B050"/>
                </a:solidFill>
                <a:latin typeface="Arial" panose="020B0604020202020204" pitchFamily="34" charset="0"/>
              </a:rPr>
              <a:t>à CARQUEFOU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</a:rPr>
              <a:t>(Manche EVOLUTION avec le CD44)</a:t>
            </a:r>
            <a:endParaRPr lang="fr-FR" b="1" dirty="0">
              <a:solidFill>
                <a:srgbClr val="F709B3"/>
              </a:solidFill>
              <a:latin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</a:rPr>
              <a:t>	</a:t>
            </a:r>
            <a:r>
              <a:rPr lang="fr-FR" sz="2400" b="1" dirty="0">
                <a:latin typeface="Arial" panose="020B0604020202020204" pitchFamily="34" charset="0"/>
              </a:rPr>
              <a:t>le 3 juin </a:t>
            </a:r>
            <a:r>
              <a:rPr lang="fr-FR" sz="2400" b="1" dirty="0">
                <a:solidFill>
                  <a:srgbClr val="0070C0"/>
                </a:solidFill>
                <a:latin typeface="Arial" panose="020B0604020202020204" pitchFamily="34" charset="0"/>
              </a:rPr>
              <a:t>à SAUMUR 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</a:rPr>
              <a:t>(2ème manche championnat CD49)</a:t>
            </a:r>
          </a:p>
          <a:p>
            <a:r>
              <a:rPr lang="fr-FR" sz="2400" b="1" dirty="0">
                <a:latin typeface="Arial" panose="020B0604020202020204" pitchFamily="34" charset="0"/>
              </a:rPr>
              <a:t>	le 10 juin </a:t>
            </a:r>
            <a:r>
              <a:rPr lang="fr-FR" sz="2400" b="1" dirty="0">
                <a:solidFill>
                  <a:srgbClr val="0000FF"/>
                </a:solidFill>
                <a:latin typeface="Arial" panose="020B0604020202020204" pitchFamily="34" charset="0"/>
              </a:rPr>
              <a:t>à BAUGÉ </a:t>
            </a:r>
            <a:r>
              <a:rPr lang="fr-FR" b="1" dirty="0">
                <a:solidFill>
                  <a:srgbClr val="0000FF"/>
                </a:solidFill>
                <a:latin typeface="Arial" panose="020B0604020202020204" pitchFamily="34" charset="0"/>
              </a:rPr>
              <a:t>(2ème manche de PROMOTION – CD49)</a:t>
            </a:r>
          </a:p>
          <a:p>
            <a:endParaRPr lang="fr-FR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fr-FR" sz="2400" b="1" dirty="0">
                <a:latin typeface="Arial" panose="020B0604020202020204" pitchFamily="34" charset="0"/>
              </a:rPr>
              <a:t>	le 26 août </a:t>
            </a:r>
            <a:r>
              <a:rPr lang="fr-FR" sz="2400" b="1" dirty="0">
                <a:solidFill>
                  <a:srgbClr val="00B050"/>
                </a:solidFill>
                <a:latin typeface="Arial" panose="020B0604020202020204" pitchFamily="34" charset="0"/>
              </a:rPr>
              <a:t>à LA BRETESCHE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</a:rPr>
              <a:t>(Manche EVOLUTION avec le CD44)</a:t>
            </a:r>
          </a:p>
          <a:p>
            <a:r>
              <a:rPr lang="fr-FR" sz="3200" b="1" dirty="0">
                <a:latin typeface="Arial" panose="020B0604020202020204" pitchFamily="34" charset="0"/>
              </a:rPr>
              <a:t>	</a:t>
            </a:r>
            <a:r>
              <a:rPr lang="fr-FR" sz="2400" b="1" dirty="0">
                <a:latin typeface="Arial" panose="020B0604020202020204" pitchFamily="34" charset="0"/>
              </a:rPr>
              <a:t>le 2 septembre </a:t>
            </a:r>
            <a:r>
              <a:rPr lang="fr-FR" sz="2400" b="1" dirty="0">
                <a:solidFill>
                  <a:srgbClr val="0070C0"/>
                </a:solidFill>
                <a:latin typeface="Arial" panose="020B0604020202020204" pitchFamily="34" charset="0"/>
              </a:rPr>
              <a:t>à LAVAL 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</a:rPr>
              <a:t>(3ème manche championnat CD49)</a:t>
            </a:r>
          </a:p>
          <a:p>
            <a:r>
              <a:rPr lang="fr-FR" b="1" dirty="0">
                <a:latin typeface="Arial" panose="020B0604020202020204" pitchFamily="34" charset="0"/>
              </a:rPr>
              <a:t>	</a:t>
            </a:r>
            <a:r>
              <a:rPr lang="fr-FR" sz="2400" b="1" dirty="0">
                <a:latin typeface="Arial" panose="020B0604020202020204" pitchFamily="34" charset="0"/>
              </a:rPr>
              <a:t>le 16 septembre </a:t>
            </a:r>
            <a:r>
              <a:rPr lang="fr-FR" sz="2400" b="1" dirty="0">
                <a:solidFill>
                  <a:srgbClr val="F709B3"/>
                </a:solidFill>
                <a:latin typeface="Arial" panose="020B0604020202020204" pitchFamily="34" charset="0"/>
              </a:rPr>
              <a:t>à ANGERS </a:t>
            </a:r>
            <a:r>
              <a:rPr lang="fr-FR" b="1" dirty="0">
                <a:solidFill>
                  <a:srgbClr val="F709B3"/>
                </a:solidFill>
                <a:latin typeface="Arial" panose="020B0604020202020204" pitchFamily="34" charset="0"/>
              </a:rPr>
              <a:t>Coupe interdépartementale (rencontre contre le CD 44/85)</a:t>
            </a:r>
            <a:r>
              <a:rPr lang="fr-FR" sz="2400" b="1" dirty="0">
                <a:solidFill>
                  <a:srgbClr val="0070C0"/>
                </a:solidFill>
                <a:latin typeface="Arial" panose="020B0604020202020204" pitchFamily="34" charset="0"/>
              </a:rPr>
              <a:t>	</a:t>
            </a:r>
          </a:p>
          <a:p>
            <a:r>
              <a:rPr lang="fr-FR" sz="2400" b="1" dirty="0">
                <a:solidFill>
                  <a:srgbClr val="0070C0"/>
                </a:solidFill>
                <a:latin typeface="Arial" panose="020B0604020202020204" pitchFamily="34" charset="0"/>
              </a:rPr>
              <a:t>	</a:t>
            </a:r>
            <a:r>
              <a:rPr lang="fr-FR" sz="2400" b="1" dirty="0">
                <a:latin typeface="Arial" panose="020B0604020202020204" pitchFamily="34" charset="0"/>
              </a:rPr>
              <a:t>le 30 septembre </a:t>
            </a:r>
            <a:r>
              <a:rPr lang="fr-FR" sz="2400" b="1" dirty="0">
                <a:solidFill>
                  <a:srgbClr val="0070C0"/>
                </a:solidFill>
                <a:latin typeface="Arial" panose="020B0604020202020204" pitchFamily="34" charset="0"/>
              </a:rPr>
              <a:t>à SABLÉ 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</a:rPr>
              <a:t>(4ème manche championnat CD49)</a:t>
            </a:r>
          </a:p>
          <a:p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fr-FR" sz="2400" b="1" dirty="0">
                <a:latin typeface="Arial" panose="020B0604020202020204" pitchFamily="34" charset="0"/>
              </a:rPr>
              <a:t>le 14 octobre </a:t>
            </a:r>
            <a:r>
              <a:rPr lang="fr-FR" sz="2400" b="1" dirty="0">
                <a:solidFill>
                  <a:srgbClr val="0070C0"/>
                </a:solidFill>
                <a:latin typeface="Arial" panose="020B0604020202020204" pitchFamily="34" charset="0"/>
              </a:rPr>
              <a:t>à ANJOU-GOLF 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</a:rPr>
              <a:t>(5ème manche championnat CD49)</a:t>
            </a:r>
          </a:p>
          <a:p>
            <a:pPr algn="ctr"/>
            <a:endParaRPr lang="fr-FR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3853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1504</Words>
  <Application>Microsoft Office PowerPoint</Application>
  <PresentationFormat>Grand écran</PresentationFormat>
  <Paragraphs>377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Thème Office</vt:lpstr>
      <vt:lpstr>       GOLF ENTREPRISE  (ZONE EST - 49/53/72)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Saison 2023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COMITE DEPARTEMENTAL  DE GOLF ENTREPRISE DE MAINE ET LOIRE (49/53/72)</dc:title>
  <dc:creator>LAURENT FRANCOIS</dc:creator>
  <cp:lastModifiedBy>rodolphelami@outlook.fr</cp:lastModifiedBy>
  <cp:revision>57</cp:revision>
  <dcterms:created xsi:type="dcterms:W3CDTF">2021-01-17T16:10:12Z</dcterms:created>
  <dcterms:modified xsi:type="dcterms:W3CDTF">2023-02-12T20:59:59Z</dcterms:modified>
</cp:coreProperties>
</file>