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7" r:id="rId3"/>
    <p:sldId id="285" r:id="rId4"/>
    <p:sldId id="295" r:id="rId5"/>
    <p:sldId id="300" r:id="rId6"/>
    <p:sldId id="302" r:id="rId7"/>
    <p:sldId id="306" r:id="rId8"/>
    <p:sldId id="303" r:id="rId9"/>
    <p:sldId id="307" r:id="rId10"/>
    <p:sldId id="308" r:id="rId11"/>
    <p:sldId id="287" r:id="rId12"/>
    <p:sldId id="288" r:id="rId13"/>
    <p:sldId id="291" r:id="rId14"/>
    <p:sldId id="292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0000FF"/>
    <a:srgbClr val="F70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A4B6C-09E2-4D56-BBA7-63159D5CF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697792-F0A1-43D9-9473-B3F5042A0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47018B-B27C-4BD7-A5FE-91C991A0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17D9-E94E-45FD-B25D-6DDA601FD0D7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7613FF-9F4D-406F-AC67-55F0FF6A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401862-C243-4DB3-BCE2-B16BD55E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D486-A6DD-4ECF-987E-208B3A11B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07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C13B-98D1-424E-A5E3-7A88FC1B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B8B6C9-E2F8-4F3B-918C-FBC5D5CB6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877CB7-2F9B-4DCA-ADF7-C37B3AD1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17D9-E94E-45FD-B25D-6DDA601FD0D7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49B0D8-C53D-44F3-A550-E7405E7D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B5627E-D69F-4CCA-85C2-70BB46CD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D486-A6DD-4ECF-987E-208B3A11B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40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FD5BEC-0DD7-4CE2-B1E6-0CDAADA45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329EC4-B417-48B2-883B-E1027A7EF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056024-DB2C-4C7D-80D5-8B513C43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17D9-E94E-45FD-B25D-6DDA601FD0D7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AE22F4-89B2-4E6D-A90E-76A47367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8F4CF-1A4B-48BE-9D62-43ED7B3B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D486-A6DD-4ECF-987E-208B3A11B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7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A0FA5-BDD8-47AE-9BA7-4EA169974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A9B122-EE6F-4909-BE0E-CFC4CC954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377C68-FB20-437D-ABBA-6561B674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17D9-E94E-45FD-B25D-6DDA601FD0D7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157C35-5289-47C1-9429-7B90B4F9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58D01-D71A-4EE8-BCFA-C14976A9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D486-A6DD-4ECF-987E-208B3A11B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06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AE982-941E-4CCA-A514-67C92256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3A8AF4-26A4-46F7-B1FA-EB208D85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65AF5C-E222-4599-99CE-D22A428E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17D9-E94E-45FD-B25D-6DDA601FD0D7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DA0702-8E70-408F-B09B-CB7CF406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7A153B-FAB0-4231-81E8-D8D8C9F4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D486-A6DD-4ECF-987E-208B3A11B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80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5726C-3D0A-4AD4-9B77-7A007CC0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ED5D4-1A60-4C14-AFBF-3A6ADAC78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8D0A0A-F6B3-498A-810E-2600FF3F5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A14ED6-505E-49F7-96CF-641B03E5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17D9-E94E-45FD-B25D-6DDA601FD0D7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146815-B218-4D18-A050-BCEFF264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85E89E-604D-43BB-98D2-AD4579F9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D486-A6DD-4ECF-987E-208B3A11B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77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05FF4-DE13-4C20-BEFF-2E345141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06FCCF-A5F6-45BE-8BA2-AE3CD30E3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C65FEB-EB62-4293-984F-05C17361B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98DA75-969E-4CBE-B78A-994A17854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47D520C-CF67-4D3B-A0AC-AC58896D2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9D81F8C-4767-4BCD-BFA8-AFD10A9E9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17D9-E94E-45FD-B25D-6DDA601FD0D7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C24EA7-4CF9-4CFA-A513-064D0934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8A6490-608F-4392-9350-4FEBDE54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D486-A6DD-4ECF-987E-208B3A11B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97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F4B65-8AB3-4EFD-9A9C-FC308EF9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D9AE74-6AC9-4906-BB75-1241D4CB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17D9-E94E-45FD-B25D-6DDA601FD0D7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851C88-59FA-4EA0-A44F-05B657E5F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8D160C-8648-4DEB-8362-CF1AD120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D486-A6DD-4ECF-987E-208B3A11B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42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15B87C-BFF0-44E1-A5F8-32840ECD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17D9-E94E-45FD-B25D-6DDA601FD0D7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CB5301-AEEC-4999-B057-62219366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16895-2A12-4ABA-98BD-8B5C88432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D486-A6DD-4ECF-987E-208B3A11B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85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4018ED-5139-404B-84C5-88582997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2EAF67-898A-4221-8584-BBC4362A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6C519F-5F6E-419A-BAF6-DB09A6766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0B6209-6632-4618-B561-00460768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17D9-E94E-45FD-B25D-6DDA601FD0D7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883050-FADD-4953-97B4-03CF4FCA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8A9A63-91D6-4F6D-AC6A-4FECBFCA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D486-A6DD-4ECF-987E-208B3A11B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28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C01E7-3B96-4D52-8DCE-0B559F5A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12B46E-0D04-40D1-B032-4F77D6BBF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53C7B3-E6C0-4FD5-8689-A6139AC03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034C77-2B87-45EF-B775-5138C2C89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17D9-E94E-45FD-B25D-6DDA601FD0D7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AB3D7B-40C4-45DB-9A55-92A0DC86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B367B5-112E-4357-A5F0-3152A826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D486-A6DD-4ECF-987E-208B3A11B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35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235556-70F5-412B-B857-F272CACCF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CBC9E3-56D3-4D23-AFA5-FEA34C38E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ADB77-87F6-4210-83B6-4D1D3B8F6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17D9-E94E-45FD-B25D-6DDA601FD0D7}" type="datetimeFigureOut">
              <a:rPr lang="fr-FR" smtClean="0"/>
              <a:t>10/02/2026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BD613-805C-4A3F-B2F9-446E662E6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06053-7185-47BF-BC3D-E1327CBC2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CD486-A6DD-4ECF-987E-208B3A11B1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68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d49ge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B70AB-CF59-0F9B-2C16-2345830E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D2B5B2-9CAC-D5A5-7CBB-E017DFD55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4B38CF3-7914-29F2-09DE-F642D1FAD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 descr="Une image contenant balle, équipement sportif, herbe, golf&#10;&#10;Le contenu généré par l’IA peut être incorrect.">
            <a:extLst>
              <a:ext uri="{FF2B5EF4-FFF2-40B4-BE49-F238E27FC236}">
                <a16:creationId xmlns:a16="http://schemas.microsoft.com/office/drawing/2014/main" id="{F3C38531-86D3-E719-EF8E-3DFB53BD4D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0" r="20743" b="8397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C5DE0E-B1AE-DDC6-8452-DC88EE73F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D8B291-8D60-392A-895B-91AAEFB4429F}"/>
              </a:ext>
            </a:extLst>
          </p:cNvPr>
          <p:cNvSpPr txBox="1"/>
          <p:nvPr/>
        </p:nvSpPr>
        <p:spPr>
          <a:xfrm>
            <a:off x="477980" y="2186721"/>
            <a:ext cx="4459779" cy="2139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600" b="1" i="1" cap="small" spc="75" dirty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GOLF ENTREPRISE </a:t>
            </a:r>
            <a:br>
              <a:rPr lang="fr-FR" sz="3600" b="1" i="1" cap="small" spc="75" dirty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600" b="1" i="1" cap="small" spc="75" dirty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(ZONE EST - 49/53/72)</a:t>
            </a:r>
            <a:br>
              <a:rPr lang="fr-FR" sz="4800" cap="small" spc="75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BD3831-7CC3-D4FA-BFBC-813AD9246E69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📅 6 février 2026</a:t>
            </a:r>
            <a:br>
              <a:rPr lang="en-US" sz="2000"/>
            </a:br>
            <a:r>
              <a:rPr lang="en-US" sz="2000"/>
              <a:t>📍 TGS France – Beaucouzé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29617-E1E7-5A45-E934-78BF89ACF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B355-BF3D-7D20-9ED7-9B86754C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 11" descr="Une image contenant texte, Police, typographie, Graphique&#10;&#10;Le contenu généré par l’IA peut être incorrect.">
            <a:extLst>
              <a:ext uri="{FF2B5EF4-FFF2-40B4-BE49-F238E27FC236}">
                <a16:creationId xmlns:a16="http://schemas.microsoft.com/office/drawing/2014/main" id="{C307F7BA-C5A0-A253-30B4-2F2C0E47F5D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297073"/>
            <a:ext cx="1266286" cy="82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logogolfpdlffg">
            <a:extLst>
              <a:ext uri="{FF2B5EF4-FFF2-40B4-BE49-F238E27FC236}">
                <a16:creationId xmlns:a16="http://schemas.microsoft.com/office/drawing/2014/main" id="{93EACAB5-D129-9BEA-D8D0-CBED99595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772" y="328272"/>
            <a:ext cx="1929390" cy="8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066F154-A774-EB30-ED7F-1DB73E01F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1403" y="5629618"/>
            <a:ext cx="1470130" cy="118201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1D50CB3-F6E9-961C-7378-A7A38EA15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400" y="5629617"/>
            <a:ext cx="1538305" cy="118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65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D401503-FB3D-7842-6A56-9BC9B0A5A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11222"/>
              </p:ext>
            </p:extLst>
          </p:nvPr>
        </p:nvGraphicFramePr>
        <p:xfrm>
          <a:off x="0" y="3"/>
          <a:ext cx="12192000" cy="6857997"/>
        </p:xfrm>
        <a:graphic>
          <a:graphicData uri="http://schemas.openxmlformats.org/drawingml/2006/table">
            <a:tbl>
              <a:tblPr/>
              <a:tblGrid>
                <a:gridCol w="793191">
                  <a:extLst>
                    <a:ext uri="{9D8B030D-6E8A-4147-A177-3AD203B41FA5}">
                      <a16:colId xmlns:a16="http://schemas.microsoft.com/office/drawing/2014/main" val="4008820009"/>
                    </a:ext>
                  </a:extLst>
                </a:gridCol>
                <a:gridCol w="3529698">
                  <a:extLst>
                    <a:ext uri="{9D8B030D-6E8A-4147-A177-3AD203B41FA5}">
                      <a16:colId xmlns:a16="http://schemas.microsoft.com/office/drawing/2014/main" val="671516251"/>
                    </a:ext>
                  </a:extLst>
                </a:gridCol>
                <a:gridCol w="1923488">
                  <a:extLst>
                    <a:ext uri="{9D8B030D-6E8A-4147-A177-3AD203B41FA5}">
                      <a16:colId xmlns:a16="http://schemas.microsoft.com/office/drawing/2014/main" val="1479539420"/>
                    </a:ext>
                  </a:extLst>
                </a:gridCol>
                <a:gridCol w="1041062">
                  <a:extLst>
                    <a:ext uri="{9D8B030D-6E8A-4147-A177-3AD203B41FA5}">
                      <a16:colId xmlns:a16="http://schemas.microsoft.com/office/drawing/2014/main" val="3444363838"/>
                    </a:ext>
                  </a:extLst>
                </a:gridCol>
                <a:gridCol w="951828">
                  <a:extLst>
                    <a:ext uri="{9D8B030D-6E8A-4147-A177-3AD203B41FA5}">
                      <a16:colId xmlns:a16="http://schemas.microsoft.com/office/drawing/2014/main" val="1017912786"/>
                    </a:ext>
                  </a:extLst>
                </a:gridCol>
                <a:gridCol w="1070807">
                  <a:extLst>
                    <a:ext uri="{9D8B030D-6E8A-4147-A177-3AD203B41FA5}">
                      <a16:colId xmlns:a16="http://schemas.microsoft.com/office/drawing/2014/main" val="2637802052"/>
                    </a:ext>
                  </a:extLst>
                </a:gridCol>
                <a:gridCol w="2881926">
                  <a:extLst>
                    <a:ext uri="{9D8B030D-6E8A-4147-A177-3AD203B41FA5}">
                      <a16:colId xmlns:a16="http://schemas.microsoft.com/office/drawing/2014/main" val="4007093508"/>
                    </a:ext>
                  </a:extLst>
                </a:gridCol>
              </a:tblGrid>
              <a:tr h="422816">
                <a:tc gridSpan="7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</a:rPr>
                        <a:t>CALENDRIER 2026 - GOLF ENTREPRISE ZONE EST</a:t>
                      </a: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572448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45" marR="8545" marT="8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631922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894110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OBJET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LIEU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G.F. 18 trous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G.F. 9 trous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Organisateur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Observations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368426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260854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388561"/>
                  </a:ext>
                </a:extLst>
              </a:tr>
              <a:tr h="34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14-mars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1ère manche de CHAMPIONNAT - zone EST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LE MANS 24H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38,00 €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20,00 €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CD 49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873798"/>
                  </a:ext>
                </a:extLst>
              </a:tr>
              <a:tr h="34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28-mars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Manche PROMOTION - Zone OUEST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NANTES-VIGNEUX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40,00 €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CD44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99651"/>
                  </a:ext>
                </a:extLst>
              </a:tr>
              <a:tr h="34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04-avr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2ème manche de CHAMPIONNAT - zone EST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SABLE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42,00 €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25,00 €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CD 49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088187"/>
                  </a:ext>
                </a:extLst>
              </a:tr>
              <a:tr h="34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02-mai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1ère Manche PROMOTION - Zone EST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ANGERS SJDM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40,00 €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CD 49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172631"/>
                  </a:ext>
                </a:extLst>
              </a:tr>
              <a:tr h="34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23-mai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COUPE DEPARTEMENTALE - zone EST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ANGERS LA PERRIERE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65,00 €</a:t>
                      </a:r>
                    </a:p>
                  </a:txBody>
                  <a:tcPr marL="8545" marR="8545" marT="854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66C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CD 49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Dont repas 25€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086593"/>
                  </a:ext>
                </a:extLst>
              </a:tr>
              <a:tr h="34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13-juin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2ème Manche PROMOTION - Zone EST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CHOLET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40,00 €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CD 49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165494"/>
                  </a:ext>
                </a:extLst>
              </a:tr>
              <a:tr h="66674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20-juin</a:t>
                      </a:r>
                    </a:p>
                  </a:txBody>
                  <a:tcPr marL="8545" marR="8545" marT="854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COUPE INTERDEPARTEMENTALE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CARQUEFOU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70,00 €</a:t>
                      </a:r>
                    </a:p>
                  </a:txBody>
                  <a:tcPr marL="8545" marR="8545" marT="854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CD44 / CD49</a:t>
                      </a:r>
                    </a:p>
                  </a:txBody>
                  <a:tcPr marL="8545" marR="8545" marT="8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Dont G.F. 43€ </a:t>
                      </a:r>
                      <a:r>
                        <a:rPr lang="fr-FR" sz="1200" b="1" i="0" u="none" strike="noStrike" dirty="0">
                          <a:solidFill>
                            <a:srgbClr val="009A46"/>
                          </a:solidFill>
                          <a:effectLst/>
                          <a:latin typeface="Arial" panose="020B0604020202020204" pitchFamily="34" charset="0"/>
                        </a:rPr>
                        <a:t>- 3€ prise en charge par le CD</a:t>
                      </a:r>
                      <a:r>
                        <a:rPr lang="fr-FR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 + repas 30€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795628"/>
                  </a:ext>
                </a:extLst>
              </a:tr>
              <a:tr h="34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793165"/>
                  </a:ext>
                </a:extLst>
              </a:tr>
              <a:tr h="34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29-août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Manche PROMOTION - Zone OUEST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NANTES-ERDRE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44,00 €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CD44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874327"/>
                  </a:ext>
                </a:extLst>
              </a:tr>
              <a:tr h="34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05-sept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3ème manche de CHAMPIONNAT - zone EST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BAUGE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45,00 €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30,00 €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CD 49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096674"/>
                  </a:ext>
                </a:extLst>
              </a:tr>
              <a:tr h="34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26-sept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4ème manche de CHAMPIONNAT - zone EST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ANGERS LA PERRIERE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39,00 €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21,00 €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CD 49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316521"/>
                  </a:ext>
                </a:extLst>
              </a:tr>
              <a:tr h="3415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10-oct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5ème manche de CHAMPIONNAT - zone EST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LE MANS-SARGE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38,00 €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20,00 €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CD 49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960426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45" marR="8545" marT="85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723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6E9AF81-46A9-DC35-3889-94673F1FFEF8}"/>
              </a:ext>
            </a:extLst>
          </p:cNvPr>
          <p:cNvSpPr txBox="1"/>
          <p:nvPr/>
        </p:nvSpPr>
        <p:spPr>
          <a:xfrm>
            <a:off x="0" y="309800"/>
            <a:ext cx="1219200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Engagement actions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COUPE DEPARTEMENTALE :							150€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Budget remise des lots (rappel 2025 : 150€)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COUPE INTERDEPARTEMENTALE (rencontre contre le CD44/85) :		135€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Budget remise des lots 75€ (idem pour le CD44/85)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Participation de 3€ par joueur inscrit (estimation pour 20 joueurs = 60€)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CHAMPIONNAT DEPARTEMENTAL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(classement individuel sur l’année DD2 et 36+)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	275€</a:t>
            </a:r>
          </a:p>
          <a:p>
            <a:pPr lvl="2"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- 3 meilleurs joueurs en BRUT et 3 meilleurs joueurs en NET</a:t>
            </a: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(rappel 2025 : 265€)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 journées PROMOTION :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						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150€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Budget 75€ de lots par journée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Départ en shot gun à 9h30, puis remise des prix,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afin de récompenser la participation par tirage au sort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	TOTAL ACTIONS			710 €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5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FB10049-84E1-DDE3-70F6-C9BE6DB3A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543616"/>
              </p:ext>
            </p:extLst>
          </p:nvPr>
        </p:nvGraphicFramePr>
        <p:xfrm>
          <a:off x="106017" y="0"/>
          <a:ext cx="12085983" cy="7018330"/>
        </p:xfrm>
        <a:graphic>
          <a:graphicData uri="http://schemas.openxmlformats.org/drawingml/2006/table">
            <a:tbl>
              <a:tblPr/>
              <a:tblGrid>
                <a:gridCol w="7035125">
                  <a:extLst>
                    <a:ext uri="{9D8B030D-6E8A-4147-A177-3AD203B41FA5}">
                      <a16:colId xmlns:a16="http://schemas.microsoft.com/office/drawing/2014/main" val="1038038614"/>
                    </a:ext>
                  </a:extLst>
                </a:gridCol>
                <a:gridCol w="1652743">
                  <a:extLst>
                    <a:ext uri="{9D8B030D-6E8A-4147-A177-3AD203B41FA5}">
                      <a16:colId xmlns:a16="http://schemas.microsoft.com/office/drawing/2014/main" val="1662157492"/>
                    </a:ext>
                  </a:extLst>
                </a:gridCol>
                <a:gridCol w="1623489">
                  <a:extLst>
                    <a:ext uri="{9D8B030D-6E8A-4147-A177-3AD203B41FA5}">
                      <a16:colId xmlns:a16="http://schemas.microsoft.com/office/drawing/2014/main" val="2853785707"/>
                    </a:ext>
                  </a:extLst>
                </a:gridCol>
                <a:gridCol w="1774626">
                  <a:extLst>
                    <a:ext uri="{9D8B030D-6E8A-4147-A177-3AD203B41FA5}">
                      <a16:colId xmlns:a16="http://schemas.microsoft.com/office/drawing/2014/main" val="3405163044"/>
                    </a:ext>
                  </a:extLst>
                </a:gridCol>
              </a:tblGrid>
              <a:tr h="265129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GOLF ENTREPRISE ZONE EST - CD49 - CT 53/72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844670"/>
                  </a:ext>
                </a:extLst>
              </a:tr>
              <a:tr h="265129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- SAISON 2026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26630"/>
                  </a:ext>
                </a:extLst>
              </a:tr>
              <a:tr h="1634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000894"/>
                  </a:ext>
                </a:extLst>
              </a:tr>
              <a:tr h="44503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Ecart budget 2026 vs bilan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56482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Adhésions au CD49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610540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Adhésions au CT 53/72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624583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Engagements équipes Championnat Départemental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25694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départementale</a:t>
                      </a:r>
                      <a:r>
                        <a:rPr lang="fr-FR" sz="1100" b="1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(prév. 30 équipes - N-1 : 42 équipes)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3 762,00 €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4 447,00 €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-685,00 €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870719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interdépartementale</a:t>
                      </a:r>
                      <a:r>
                        <a:rPr lang="fr-FR" sz="1100" b="1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(prév. 10 équipes - N-1 : 10 équipes)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1 159,00 €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963265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interdépartementale </a:t>
                      </a: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subvention CD44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73,70 €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-73,70 €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531807"/>
                  </a:ext>
                </a:extLst>
              </a:tr>
              <a:tr h="1704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Subventions CD49 et CT 53/72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383428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PRODUITS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6 837,00 €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7 179,70 €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-342,70 €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096938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586511"/>
                  </a:ext>
                </a:extLst>
              </a:tr>
              <a:tr h="38822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Ecart budget 2026 vs bilan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618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Cotisations reversées au CD49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708626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Cotisations reversées au CT53/72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757588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 AG début de saison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90,88 €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59504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Championnat départemental : Lots remise de prix individuels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264,68 €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10,32 €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77168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journées "PROMOTION" : Lots remise de prix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78490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départementale (inscriptions + lots)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3 990,00 €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4 621,14 €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-631,14 €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843842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interdépartementale - Inscriptions assos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1 159,00 €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997368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interdépartementale - Prise en charge participation</a:t>
                      </a:r>
                      <a:r>
                        <a:rPr lang="fr-FR" sz="1100" b="1" i="0" u="none" strike="noStrike">
                          <a:solidFill>
                            <a:srgbClr val="0066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(3€ par joueur)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98509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interdépartementale - Lots remise de prix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147,41 €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-72,41 €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55499"/>
                  </a:ext>
                </a:extLst>
              </a:tr>
              <a:tr h="1704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Abonnement EAZY GOLF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171413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CHARGES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6 832,00 €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7 120,11 €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-288,11 €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412128"/>
                  </a:ext>
                </a:extLst>
              </a:tr>
              <a:tr h="15150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232162"/>
                  </a:ext>
                </a:extLst>
              </a:tr>
              <a:tr h="17044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59,59 €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-54,59 €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369932"/>
                  </a:ext>
                </a:extLst>
              </a:tr>
              <a:tr h="1799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666118"/>
                  </a:ext>
                </a:extLst>
              </a:tr>
              <a:tr h="39769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 ANALYTIQUE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Ecart budget 2026 vs bilan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18633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 AG début de saison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-90,88 €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56846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Championnat Départemental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305,32 €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198840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journées PROMOTION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811214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départementale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-228,00 €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-174,14 €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-53,86 €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81622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interdépartementale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-130,71 €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-4,29 €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504468"/>
                  </a:ext>
                </a:extLst>
              </a:tr>
              <a:tr h="1609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divers (subventions - abonnement)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29655"/>
                  </a:ext>
                </a:extLst>
              </a:tr>
              <a:tr h="17044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59,59 €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-54,59 €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26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57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0BEB382-142E-9ABB-791E-2C2BBAE771BC}"/>
              </a:ext>
            </a:extLst>
          </p:cNvPr>
          <p:cNvSpPr txBox="1"/>
          <p:nvPr/>
        </p:nvSpPr>
        <p:spPr>
          <a:xfrm>
            <a:off x="1" y="205893"/>
            <a:ext cx="12191999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SAISON 2026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Mise en place de l’application EAZY GOLF</a:t>
            </a:r>
          </a:p>
          <a:p>
            <a:pPr>
              <a:defRPr/>
            </a:pPr>
            <a:r>
              <a:rPr lang="fr-FR" sz="2400" b="1" dirty="0">
                <a:solidFill>
                  <a:srgbClr val="0000FF"/>
                </a:solidFill>
                <a:latin typeface="Arial" panose="020B0604020202020204" pitchFamily="34" charset="0"/>
              </a:rPr>
              <a:t>&gt; Questions / Réponses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RAPPEL afin de participer aux compétitions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 Licence FFG obligatoire,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 Questionnaire de santé validé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 Certificat médical obligatoire pour les compétitions fédérales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 Respect des règles sanitaires en vigueur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Respect des règles de l’étiquette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(et halte au jeu lent)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Questions diverses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9E61FB-0F90-61C4-155A-C3B87DF50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363" y="4888821"/>
            <a:ext cx="1719221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1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A9205AD-7496-4923-BAA8-B008E1108DCD}"/>
              </a:ext>
            </a:extLst>
          </p:cNvPr>
          <p:cNvSpPr txBox="1"/>
          <p:nvPr/>
        </p:nvSpPr>
        <p:spPr>
          <a:xfrm>
            <a:off x="159026" y="400714"/>
            <a:ext cx="12032974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Rappel présentation et coordonnées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commission golf entreprise – Zone EST (CD49 – CT 53/72)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Laurent FRANCOIS 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tél. 07-82-50-90-90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en charge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Des relations avec le CD49 et la ligue 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Des relations avec les golfs et les associations 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D’organiser les compétitions 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Commission finances 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Sujets divers.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Rodolphe LAMI (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tél. 06-95-31-02-04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en charge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Des relations avec le CD49 et la ligue 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D’organiser les départs 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 proclamer et diffuser les résultats 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Commission informatique / site WEB 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Sujets divers.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cd49ge@gmail.com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77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61E376D-61E5-43F7-81A6-881903146A13}"/>
              </a:ext>
            </a:extLst>
          </p:cNvPr>
          <p:cNvSpPr txBox="1"/>
          <p:nvPr/>
        </p:nvSpPr>
        <p:spPr>
          <a:xfrm>
            <a:off x="0" y="0"/>
            <a:ext cx="121920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ORDRE DU JOUR</a:t>
            </a:r>
          </a:p>
          <a:p>
            <a:endParaRPr lang="fr-FR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aison 2025 :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</a:rPr>
              <a:t>Faits majeurs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Arial" panose="020B0604020202020204" pitchFamily="34" charset="0"/>
                <a:ea typeface="Times New Roman" panose="02020603050405020304" pitchFamily="18" charset="0"/>
              </a:rPr>
              <a:t>Rapport et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résultats sportifs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Bilan financier</a:t>
            </a:r>
          </a:p>
          <a:p>
            <a:pPr indent="449580"/>
            <a:r>
              <a:rPr lang="fr-F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Saison 2026 :</a:t>
            </a:r>
            <a:endParaRPr lang="fr-FR" sz="2000" dirty="0">
              <a:latin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</a:rPr>
              <a:t>-  Cotisation CD et adhésions, </a:t>
            </a:r>
          </a:p>
          <a:p>
            <a:pPr marL="0" lvl="1"/>
            <a:r>
              <a:rPr lang="fr-FR" sz="2000" dirty="0">
                <a:latin typeface="Arial" panose="020B0604020202020204" pitchFamily="34" charset="0"/>
              </a:rPr>
              <a:t>-  Budget et actions</a:t>
            </a:r>
          </a:p>
          <a:p>
            <a:pPr marL="0" lvl="1"/>
            <a:r>
              <a:rPr lang="fr-FR" sz="2000" dirty="0">
                <a:latin typeface="Arial" panose="020B0604020202020204" pitchFamily="34" charset="0"/>
              </a:rPr>
              <a:t>-  Présentation du calendrier</a:t>
            </a:r>
          </a:p>
          <a:p>
            <a:pPr marL="0" lvl="1"/>
            <a:endParaRPr lang="fr-FR" sz="2000" dirty="0">
              <a:latin typeface="Arial" panose="020B0604020202020204" pitchFamily="34" charset="0"/>
            </a:endParaRPr>
          </a:p>
          <a:p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Autres sujets </a:t>
            </a:r>
          </a:p>
          <a:p>
            <a:pPr indent="-342900">
              <a:buFontTx/>
              <a:buChar char="-"/>
            </a:pPr>
            <a:r>
              <a:rPr lang="fr-FR" sz="2000" dirty="0">
                <a:latin typeface="Arial" panose="020B0604020202020204" pitchFamily="34" charset="0"/>
              </a:rPr>
              <a:t>Mise en place EASY GOLF</a:t>
            </a:r>
          </a:p>
          <a:p>
            <a:endParaRPr lang="fr-FR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Questions diverses</a:t>
            </a:r>
            <a:r>
              <a:rPr lang="fr-FR" sz="2000" b="1" spc="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  <a:p>
            <a:endParaRPr lang="fr-FR" sz="2000" b="1" spc="75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résentation de la commission golf entreprise</a:t>
            </a:r>
          </a:p>
          <a:p>
            <a:endParaRPr lang="fr-FR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4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EE7A6E8-F54B-068C-F72C-80348F711713}"/>
              </a:ext>
            </a:extLst>
          </p:cNvPr>
          <p:cNvSpPr txBox="1"/>
          <p:nvPr/>
        </p:nvSpPr>
        <p:spPr>
          <a:xfrm>
            <a:off x="-11927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Saison 2025 </a:t>
            </a:r>
            <a:endParaRPr lang="fr-FR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2400" b="1" u="sng" dirty="0">
                <a:latin typeface="Arial" panose="020B0604020202020204" pitchFamily="34" charset="0"/>
              </a:rPr>
              <a:t>Rappel instances 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b="1" u="sng" dirty="0">
                <a:solidFill>
                  <a:srgbClr val="0000FF"/>
                </a:solidFill>
                <a:latin typeface="Arial" panose="020B0604020202020204" pitchFamily="34" charset="0"/>
              </a:rPr>
              <a:t>Ligue des Pays de la Loire :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</a:rPr>
              <a:t>Président : Frédéric DELAUNAY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</a:rPr>
              <a:t>Vice-Présidente : Isabelle MARTY 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</a:rPr>
              <a:t>Commission sportive : Éric BAHUAUD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</a:rPr>
              <a:t>Commission Golf entreprise : Jean-Luc EVENARD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CD 49 :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Président : Roger LEGEAY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Trésorier : Laurent VENARD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Secrétaire : Aurélie AGUILE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fr-FR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CT 53/72 :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Président : Philippe GUENVER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Trésorier : Monique MARSOLLIER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Secrétaire : Caroline SINEAU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fr-F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2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fr-FR" sz="2400" b="1" u="sng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ère</a:t>
            </a:r>
            <a:r>
              <a:rPr lang="fr-FR" sz="2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 division départementale (DD1) :</a:t>
            </a:r>
            <a:endParaRPr lang="fr-FR" sz="2400" b="1" u="sng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fr-FR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ème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 année depuis sa création. 1 poule de 6 équipes de 4 joueurs.</a:t>
            </a:r>
          </a:p>
          <a:p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Rencontres en match-play, avec double en greensome sur les 9 premiers trous et en simple sur le retour.</a:t>
            </a:r>
          </a:p>
          <a:p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L’ASTCAF 49 (1</a:t>
            </a:r>
            <a:r>
              <a:rPr lang="fr-FR" b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er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) et le CSAD 49 (2</a:t>
            </a:r>
            <a:r>
              <a:rPr lang="fr-FR" b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ème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) montent en DR4.</a:t>
            </a:r>
          </a:p>
          <a:p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L’ASCEMA terminant 6</a:t>
            </a:r>
            <a:r>
              <a:rPr lang="fr-FR" b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ème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 se maintient en DD1, car 2F OPEN49 descend directement de la DR4 en DD2.</a:t>
            </a:r>
          </a:p>
          <a:p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Nous maintenons finalement 1 seule poule et la formule du double en greensome pour 2026.</a:t>
            </a:r>
          </a:p>
          <a:p>
            <a:endParaRPr lang="fr-FR" dirty="0"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0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118BB56-497C-AADA-C67C-F45DC9CDD189}"/>
              </a:ext>
            </a:extLst>
          </p:cNvPr>
          <p:cNvSpPr txBox="1"/>
          <p:nvPr/>
        </p:nvSpPr>
        <p:spPr>
          <a:xfrm>
            <a:off x="95794" y="95290"/>
            <a:ext cx="12000411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SAISON</a:t>
            </a:r>
            <a:r>
              <a:rPr lang="fr-FR" sz="2800" b="1" dirty="0">
                <a:effectLst/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2025</a:t>
            </a:r>
          </a:p>
          <a:p>
            <a:pPr algn="ctr"/>
            <a:r>
              <a:rPr lang="fr-FR" sz="2800" b="1" dirty="0">
                <a:highlight>
                  <a:srgbClr val="C0C0C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RAPPORT ET RÉSULTATS SPORTIFS</a:t>
            </a:r>
          </a:p>
          <a:p>
            <a:pPr algn="ctr"/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Championnat départemental :</a:t>
            </a:r>
          </a:p>
          <a:p>
            <a:endParaRPr lang="fr-FR" sz="1800" b="1" u="sng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1800" b="1" dirty="0">
                <a:latin typeface="Arial" panose="020B0604020202020204" pitchFamily="34" charset="0"/>
              </a:rPr>
              <a:t>34 équipes inscrites (dont 28 pour la DD2) pour 18 associations représentées </a:t>
            </a:r>
            <a:r>
              <a:rPr lang="fr-FR" sz="1800" dirty="0">
                <a:latin typeface="Arial" panose="020B0604020202020204" pitchFamily="34" charset="0"/>
              </a:rPr>
              <a:t>(vs 29 équipes et 18 assos en 2024), regroupant la DD1 (match play) / la DD2 (stableford sur 18 trous) et 36+ (sur 9 trous) </a:t>
            </a:r>
          </a:p>
          <a:p>
            <a:endParaRPr lang="fr-FR" sz="1800" dirty="0">
              <a:latin typeface="Arial" panose="020B0604020202020204" pitchFamily="34" charset="0"/>
            </a:endParaRPr>
          </a:p>
          <a:p>
            <a:endParaRPr lang="fr-FR" sz="9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1800" b="1" dirty="0">
                <a:latin typeface="Arial" panose="020B0604020202020204" pitchFamily="34" charset="0"/>
              </a:rPr>
              <a:t>343 participants en 2025 (hors DD1) </a:t>
            </a:r>
            <a:r>
              <a:rPr lang="fr-FR" sz="1800" dirty="0">
                <a:latin typeface="Arial" panose="020B0604020202020204" pitchFamily="34" charset="0"/>
              </a:rPr>
              <a:t>vs 314 participants en 2024 soit</a:t>
            </a: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00B050"/>
                </a:solidFill>
                <a:latin typeface="Arial" panose="020B0604020202020204" pitchFamily="34" charset="0"/>
              </a:rPr>
              <a:t>+ 29 joueurs (+ 9,2%) </a:t>
            </a:r>
            <a:r>
              <a:rPr lang="fr-FR" sz="1800" dirty="0">
                <a:latin typeface="Arial" panose="020B0604020202020204" pitchFamily="34" charset="0"/>
              </a:rPr>
              <a:t>au total des 5 manches pour la DD2 (</a:t>
            </a:r>
            <a:r>
              <a:rPr lang="fr-FR" sz="1800" dirty="0">
                <a:solidFill>
                  <a:srgbClr val="00B050"/>
                </a:solidFill>
                <a:latin typeface="Arial" panose="020B0604020202020204" pitchFamily="34" charset="0"/>
              </a:rPr>
              <a:t>314 joueurs vs 271 en 2024 +43</a:t>
            </a:r>
            <a:r>
              <a:rPr lang="fr-FR" sz="1800" dirty="0">
                <a:latin typeface="Arial" panose="020B0604020202020204" pitchFamily="34" charset="0"/>
              </a:rPr>
              <a:t>) et le 36+ </a:t>
            </a: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</a:rPr>
              <a:t>(29 joueurs vs 43 en 2024 -14)</a:t>
            </a:r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Elles se sont déroulées à : </a:t>
            </a:r>
            <a:r>
              <a:rPr lang="fr-FR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Sablé / Angers / Anjou / Laval / Cholet.</a:t>
            </a:r>
          </a:p>
          <a:p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sz="18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&gt; DD2 en BRUT : 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fr-FR" sz="18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er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GECA / 2</a:t>
            </a:r>
            <a:r>
              <a:rPr lang="fr-FR" sz="18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ème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ESCAAM-1 / 3</a:t>
            </a:r>
            <a:r>
              <a:rPr lang="fr-FR" sz="18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ème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ASCEMMA-1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DD2 en NET : 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fr-FR" sz="18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er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ASCEMMA-1 / 2</a:t>
            </a:r>
            <a:r>
              <a:rPr lang="fr-FR" sz="18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ème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USAC-1 / 3</a:t>
            </a:r>
            <a:r>
              <a:rPr lang="fr-FR" sz="18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ème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ASCEMMA-3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sz="18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18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Résultats individuels :</a:t>
            </a:r>
          </a:p>
          <a:p>
            <a:r>
              <a:rPr lang="fr-FR" sz="18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BRUT : </a:t>
            </a: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fr-FR" sz="1800" baseline="30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</a:t>
            </a: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Éric PINTIAUX (GECA) / 2</a:t>
            </a:r>
            <a:r>
              <a:rPr lang="fr-FR" sz="1800" baseline="30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ème</a:t>
            </a: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Dominique VIALATOU (ESCAAM) / 3</a:t>
            </a:r>
            <a:r>
              <a:rPr lang="fr-FR" sz="1800" baseline="300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ème</a:t>
            </a: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Noel BOYAUX (ASTCAF 49)</a:t>
            </a:r>
          </a:p>
          <a:p>
            <a:endParaRPr lang="fr-FR" sz="1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18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NET : </a:t>
            </a: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fr-FR" sz="1800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er  </a:t>
            </a: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</a:rPr>
              <a:t>Maurice MELISSON (ASCEMMA) / 2</a:t>
            </a:r>
            <a:r>
              <a:rPr lang="fr-FR" sz="1800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ème</a:t>
            </a: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</a:rPr>
              <a:t> Damien DULUARD (ASCEMMA) / 3</a:t>
            </a:r>
            <a:r>
              <a:rPr lang="fr-FR" sz="1800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ème</a:t>
            </a: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</a:rPr>
              <a:t> Jean-Claude MOUCHEL (ASTCAF 49)</a:t>
            </a:r>
            <a:endParaRPr lang="fr-FR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8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C068EA0-9E62-2875-A7A0-0C3F2464E5C0}"/>
              </a:ext>
            </a:extLst>
          </p:cNvPr>
          <p:cNvSpPr txBox="1"/>
          <p:nvPr/>
        </p:nvSpPr>
        <p:spPr>
          <a:xfrm>
            <a:off x="1" y="181957"/>
            <a:ext cx="1207225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						SAISON</a:t>
            </a:r>
            <a:r>
              <a:rPr lang="fr-F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2025</a:t>
            </a:r>
            <a:endParaRPr lang="fr-F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fr-FR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RAPPORT ET RÉSULTATS SPORTIFS (suite)</a:t>
            </a:r>
          </a:p>
          <a:p>
            <a:endParaRPr lang="fr-FR" sz="1800" b="1" u="sng" dirty="0">
              <a:latin typeface="Arial" panose="020B0604020202020204" pitchFamily="34" charset="0"/>
            </a:endParaRPr>
          </a:p>
          <a:p>
            <a:r>
              <a:rPr lang="fr-FR" sz="1800" b="1" u="sng" dirty="0">
                <a:latin typeface="Arial" panose="020B0604020202020204" pitchFamily="34" charset="0"/>
              </a:rPr>
              <a:t>Journées PROMOTION :</a:t>
            </a:r>
          </a:p>
          <a:p>
            <a:r>
              <a:rPr lang="fr-FR" sz="1800" dirty="0">
                <a:latin typeface="Arial" panose="020B0604020202020204" pitchFamily="34" charset="0"/>
              </a:rPr>
              <a:t>2 journées se sont déroulées, la première </a:t>
            </a:r>
            <a:r>
              <a:rPr lang="fr-FR" b="1" dirty="0">
                <a:latin typeface="Arial" panose="020B0604020202020204" pitchFamily="34" charset="0"/>
              </a:rPr>
              <a:t>au MANS-SARG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É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</a:rPr>
              <a:t>le 17 mai </a:t>
            </a:r>
            <a:r>
              <a:rPr lang="fr-FR" dirty="0">
                <a:solidFill>
                  <a:srgbClr val="009A46"/>
                </a:solidFill>
                <a:latin typeface="Arial" panose="020B0604020202020204" pitchFamily="34" charset="0"/>
              </a:rPr>
              <a:t>(33 joueurs) </a:t>
            </a:r>
            <a:r>
              <a:rPr lang="fr-FR" dirty="0">
                <a:latin typeface="Arial" panose="020B0604020202020204" pitchFamily="34" charset="0"/>
              </a:rPr>
              <a:t>et la deuxième </a:t>
            </a:r>
            <a:r>
              <a:rPr lang="fr-FR" sz="1800" b="1" dirty="0">
                <a:latin typeface="Arial" panose="020B0604020202020204" pitchFamily="34" charset="0"/>
              </a:rPr>
              <a:t>à BAUG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É</a:t>
            </a:r>
            <a:r>
              <a:rPr lang="fr-FR" sz="1800" b="1" dirty="0">
                <a:latin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</a:rPr>
              <a:t>le 21 juin</a:t>
            </a: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</a:rPr>
              <a:t> (22 joueurs).</a:t>
            </a:r>
            <a:endParaRPr lang="fr-FR" dirty="0">
              <a:latin typeface="Arial" panose="020B0604020202020204" pitchFamily="34" charset="0"/>
            </a:endParaRPr>
          </a:p>
          <a:p>
            <a:r>
              <a:rPr lang="fr-FR" sz="1800" dirty="0">
                <a:latin typeface="Arial" panose="020B0604020202020204" pitchFamily="34" charset="0"/>
              </a:rPr>
              <a:t>Rappel : Possibilité de jouer en formule sportive « stableford » comptant pour l’index individuel ou en mode loisir, généralement en double.</a:t>
            </a:r>
            <a:endParaRPr lang="fr-FR" dirty="0">
              <a:latin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</a:rPr>
              <a:t>Possibilité de jouer également lors des journées organisées par le CD44 (uniquement en stableford).</a:t>
            </a:r>
          </a:p>
          <a:p>
            <a:r>
              <a:rPr lang="fr-FR" sz="1800" b="1" dirty="0">
                <a:solidFill>
                  <a:srgbClr val="0000FF"/>
                </a:solidFill>
                <a:latin typeface="Arial" panose="020B0604020202020204" pitchFamily="34" charset="0"/>
              </a:rPr>
              <a:t>Cette expérience sera renouvelée en 2026 avec départs en shoot-gun et remise des prix à l’issue de la compétition.</a:t>
            </a:r>
          </a:p>
          <a:p>
            <a:endParaRPr lang="fr-FR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fr-FR" sz="1800" b="1" u="sng" dirty="0">
                <a:latin typeface="Arial" panose="020B0604020202020204" pitchFamily="34" charset="0"/>
              </a:rPr>
              <a:t>Coupe départementale :</a:t>
            </a:r>
          </a:p>
          <a:p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Elle s’est déroulée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le 15 mars 2025 sur le golf de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LE MANS 24H ;</a:t>
            </a:r>
            <a:endParaRPr lang="fr-FR" sz="1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009A4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80</a:t>
            </a:r>
            <a:r>
              <a:rPr lang="fr-FR" sz="1800" b="1" dirty="0">
                <a:solidFill>
                  <a:srgbClr val="009A4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participants </a:t>
            </a:r>
            <a:r>
              <a:rPr lang="fr-FR" sz="1800" dirty="0">
                <a:solidFill>
                  <a:srgbClr val="009A4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(vs 42 participants en 2024 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à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Sablé-Solesmes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</a:rPr>
              <a:t>, record absolu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fr-F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;</a:t>
            </a:r>
          </a:p>
          <a:p>
            <a:r>
              <a:rPr lang="fr-FR" sz="1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Victoire du GECA</a:t>
            </a:r>
          </a:p>
          <a:p>
            <a:endParaRPr lang="fr-FR" sz="18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sz="1800" b="1" u="sng" dirty="0">
                <a:latin typeface="Arial" panose="020B0604020202020204" pitchFamily="34" charset="0"/>
              </a:rPr>
              <a:t>Coupe interdépartementale (rencontre contre le CD 44/85) :</a:t>
            </a:r>
          </a:p>
          <a:p>
            <a:r>
              <a:rPr lang="fr-FR" dirty="0">
                <a:latin typeface="Arial" panose="020B0604020202020204" pitchFamily="34" charset="0"/>
              </a:rPr>
              <a:t>6</a:t>
            </a:r>
            <a:r>
              <a:rPr lang="fr-FR" sz="1800" baseline="30000" dirty="0">
                <a:latin typeface="Arial" panose="020B0604020202020204" pitchFamily="34" charset="0"/>
              </a:rPr>
              <a:t>ème</a:t>
            </a:r>
            <a:r>
              <a:rPr lang="fr-FR" sz="1800" dirty="0">
                <a:latin typeface="Arial" panose="020B0604020202020204" pitchFamily="34" charset="0"/>
              </a:rPr>
              <a:t> confrontation qui s’est déroulée à Cholet (49) </a:t>
            </a:r>
            <a:r>
              <a:rPr lang="fr-FR" dirty="0">
                <a:latin typeface="Arial" panose="020B0604020202020204" pitchFamily="34" charset="0"/>
              </a:rPr>
              <a:t>le 14 juin 2025 </a:t>
            </a:r>
            <a:endParaRPr lang="fr-FR" sz="1800" dirty="0">
              <a:latin typeface="Arial" panose="020B0604020202020204" pitchFamily="34" charset="0"/>
            </a:endParaRPr>
          </a:p>
          <a:p>
            <a:r>
              <a:rPr lang="fr-FR" sz="1800" dirty="0">
                <a:latin typeface="Arial" panose="020B0604020202020204" pitchFamily="34" charset="0"/>
              </a:rPr>
              <a:t>10 équipes ont représenté le CD49 / CT-53/72 (zone EST) – Idem côté CD44 / CT85</a:t>
            </a:r>
          </a:p>
          <a:p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0 participants au total vs 60 en 2024 </a:t>
            </a:r>
            <a:r>
              <a:rPr lang="fr-F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.</a:t>
            </a:r>
            <a:endParaRPr lang="fr-F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fr-FR" sz="1800" b="1" dirty="0">
                <a:solidFill>
                  <a:srgbClr val="009A46"/>
                </a:solidFill>
                <a:latin typeface="Arial" panose="020B0604020202020204" pitchFamily="34" charset="0"/>
              </a:rPr>
              <a:t>Victoire du CD 49 / CT </a:t>
            </a:r>
            <a:r>
              <a:rPr lang="fr-FR" b="1" dirty="0">
                <a:solidFill>
                  <a:srgbClr val="009A46"/>
                </a:solidFill>
                <a:latin typeface="Arial" panose="020B0604020202020204" pitchFamily="34" charset="0"/>
              </a:rPr>
              <a:t>53-72 qui mène globalement</a:t>
            </a:r>
            <a:r>
              <a:rPr lang="fr-FR" sz="1800" b="1" dirty="0">
                <a:solidFill>
                  <a:srgbClr val="009A46"/>
                </a:solidFill>
                <a:latin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9A46"/>
                </a:solidFill>
                <a:latin typeface="Arial" panose="020B0604020202020204" pitchFamily="34" charset="0"/>
              </a:rPr>
              <a:t>4</a:t>
            </a:r>
            <a:r>
              <a:rPr lang="fr-FR" sz="1800" dirty="0">
                <a:solidFill>
                  <a:srgbClr val="009A4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009A4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victoires à 2.</a:t>
            </a:r>
            <a:r>
              <a:rPr lang="fr-FR" b="1" dirty="0">
                <a:solidFill>
                  <a:srgbClr val="009A46"/>
                </a:solidFill>
                <a:latin typeface="Arial" panose="020B0604020202020204" pitchFamily="34" charset="0"/>
              </a:rPr>
              <a:t> </a:t>
            </a:r>
            <a:endParaRPr lang="fr-FR" dirty="0">
              <a:solidFill>
                <a:srgbClr val="009A4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sz="1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BFA74B-CE9E-70DF-B0A2-750CAC2607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</a:blip>
          <a:srcRect t="500" b="6892"/>
          <a:stretch>
            <a:fillRect/>
          </a:stretch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D6C17D-BEB5-6B8E-4BBA-E55E8FED9327}"/>
              </a:ext>
            </a:extLst>
          </p:cNvPr>
          <p:cNvSpPr txBox="1"/>
          <p:nvPr/>
        </p:nvSpPr>
        <p:spPr>
          <a:xfrm>
            <a:off x="3048000" y="0"/>
            <a:ext cx="60960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3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Saison 2025</a:t>
            </a: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839B97-DB1E-D09B-7A01-BC2DD14A6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7" y="2539731"/>
            <a:ext cx="11913705" cy="4253560"/>
          </a:xfrm>
          <a:prstGeom prst="rect">
            <a:avLst/>
          </a:prstGeom>
        </p:spPr>
      </p:pic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B4D50592-A072-2427-A993-79A68542EA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041659"/>
              </p:ext>
            </p:extLst>
          </p:nvPr>
        </p:nvGraphicFramePr>
        <p:xfrm>
          <a:off x="1" y="569387"/>
          <a:ext cx="12052851" cy="2358390"/>
        </p:xfrm>
        <a:graphic>
          <a:graphicData uri="http://schemas.openxmlformats.org/drawingml/2006/table">
            <a:tbl>
              <a:tblPr/>
              <a:tblGrid>
                <a:gridCol w="3744685">
                  <a:extLst>
                    <a:ext uri="{9D8B030D-6E8A-4147-A177-3AD203B41FA5}">
                      <a16:colId xmlns:a16="http://schemas.microsoft.com/office/drawing/2014/main" val="2654634140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145142754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389678993"/>
                    </a:ext>
                  </a:extLst>
                </a:gridCol>
                <a:gridCol w="892629">
                  <a:extLst>
                    <a:ext uri="{9D8B030D-6E8A-4147-A177-3AD203B41FA5}">
                      <a16:colId xmlns:a16="http://schemas.microsoft.com/office/drawing/2014/main" val="4189431381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801740924"/>
                    </a:ext>
                  </a:extLst>
                </a:gridCol>
                <a:gridCol w="1153886">
                  <a:extLst>
                    <a:ext uri="{9D8B030D-6E8A-4147-A177-3AD203B41FA5}">
                      <a16:colId xmlns:a16="http://schemas.microsoft.com/office/drawing/2014/main" val="7155463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194649223"/>
                    </a:ext>
                  </a:extLst>
                </a:gridCol>
                <a:gridCol w="833616">
                  <a:extLst>
                    <a:ext uri="{9D8B030D-6E8A-4147-A177-3AD203B41FA5}">
                      <a16:colId xmlns:a16="http://schemas.microsoft.com/office/drawing/2014/main" val="628969358"/>
                    </a:ext>
                  </a:extLst>
                </a:gridCol>
                <a:gridCol w="1073750">
                  <a:extLst>
                    <a:ext uri="{9D8B030D-6E8A-4147-A177-3AD203B41FA5}">
                      <a16:colId xmlns:a16="http://schemas.microsoft.com/office/drawing/2014/main" val="462262659"/>
                    </a:ext>
                  </a:extLst>
                </a:gridCol>
              </a:tblGrid>
              <a:tr h="228600">
                <a:tc gridSpan="9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SUIVI DES EFFECTIFS GOLF ENTREPRISE - CD49 - CT53/72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95236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78268"/>
                  </a:ext>
                </a:extLst>
              </a:tr>
              <a:tr h="2927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 dirty="0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PREV. 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0805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Nombre d'associations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4906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Nombre d'équipes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189958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Nombre de joueurs                                     (moyenne / manche de championnat)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i="0" u="none" strike="noStrike" dirty="0">
                          <a:effectLst/>
                          <a:latin typeface="Arial" panose="020B0604020202020204" pitchFamily="34" charset="0"/>
                        </a:rPr>
                        <a:t>86,6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i="0" u="none" strike="noStrike" dirty="0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56,2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i="0" u="none" strike="noStrike"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1007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63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93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4E830FA-A6AD-AC89-F5D8-F527F34B1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57580"/>
              </p:ext>
            </p:extLst>
          </p:nvPr>
        </p:nvGraphicFramePr>
        <p:xfrm>
          <a:off x="0" y="0"/>
          <a:ext cx="12192000" cy="6926696"/>
        </p:xfrm>
        <a:graphic>
          <a:graphicData uri="http://schemas.openxmlformats.org/drawingml/2006/table">
            <a:tbl>
              <a:tblPr/>
              <a:tblGrid>
                <a:gridCol w="5846812">
                  <a:extLst>
                    <a:ext uri="{9D8B030D-6E8A-4147-A177-3AD203B41FA5}">
                      <a16:colId xmlns:a16="http://schemas.microsoft.com/office/drawing/2014/main" val="3184562697"/>
                    </a:ext>
                  </a:extLst>
                </a:gridCol>
                <a:gridCol w="1130465">
                  <a:extLst>
                    <a:ext uri="{9D8B030D-6E8A-4147-A177-3AD203B41FA5}">
                      <a16:colId xmlns:a16="http://schemas.microsoft.com/office/drawing/2014/main" val="858397222"/>
                    </a:ext>
                  </a:extLst>
                </a:gridCol>
                <a:gridCol w="1276331">
                  <a:extLst>
                    <a:ext uri="{9D8B030D-6E8A-4147-A177-3AD203B41FA5}">
                      <a16:colId xmlns:a16="http://schemas.microsoft.com/office/drawing/2014/main" val="4273479477"/>
                    </a:ext>
                  </a:extLst>
                </a:gridCol>
                <a:gridCol w="1397885">
                  <a:extLst>
                    <a:ext uri="{9D8B030D-6E8A-4147-A177-3AD203B41FA5}">
                      <a16:colId xmlns:a16="http://schemas.microsoft.com/office/drawing/2014/main" val="4246948312"/>
                    </a:ext>
                  </a:extLst>
                </a:gridCol>
                <a:gridCol w="1179087">
                  <a:extLst>
                    <a:ext uri="{9D8B030D-6E8A-4147-A177-3AD203B41FA5}">
                      <a16:colId xmlns:a16="http://schemas.microsoft.com/office/drawing/2014/main" val="3675820096"/>
                    </a:ext>
                  </a:extLst>
                </a:gridCol>
                <a:gridCol w="1361420">
                  <a:extLst>
                    <a:ext uri="{9D8B030D-6E8A-4147-A177-3AD203B41FA5}">
                      <a16:colId xmlns:a16="http://schemas.microsoft.com/office/drawing/2014/main" val="3779484374"/>
                    </a:ext>
                  </a:extLst>
                </a:gridCol>
              </a:tblGrid>
              <a:tr h="271500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GOLF ENTREPRISE ZONE EST - CD49 - CT 53/72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22982"/>
                  </a:ext>
                </a:extLst>
              </a:tr>
              <a:tr h="271500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- SAISON 2025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752236"/>
                  </a:ext>
                </a:extLst>
              </a:tr>
              <a:tr h="1674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207120"/>
                  </a:ext>
                </a:extLst>
              </a:tr>
              <a:tr h="45573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PRODUITS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Ecart bilan 2025 vs budget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2024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Ecart bilan 2025 vs bilan 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63387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Adhésions au CD49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768702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Adhésions au CT 53/72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404450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Engagements équipes Championnat Départemental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280293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départementale </a:t>
                      </a: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(prév. 25 équipes</a:t>
                      </a:r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fr-FR" sz="11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réel 42 équipes</a:t>
                      </a: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4 447,00 €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2 976,00 €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1 471,00 €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2 315,00 €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2 132,00 €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779337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interdépartementale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prév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15 équipes - </a:t>
                      </a:r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réel 10 équipes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1 159,00 €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1 830,00 €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-671,00 €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-641,00 €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615743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interdépartementale </a:t>
                      </a: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subvention CD44</a:t>
                      </a:r>
                      <a:endParaRPr lang="fr-FR" sz="11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73,70 €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73,70 €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850035"/>
                  </a:ext>
                </a:extLst>
              </a:tr>
              <a:tr h="174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Subventions CD49 et CT 53/72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838029"/>
                  </a:ext>
                </a:extLst>
              </a:tr>
              <a:tr h="18423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PRODUITS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7 179,70 €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6 351,00 €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828,70 €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5 645,00 €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1 534,70 €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927150"/>
                  </a:ext>
                </a:extLst>
              </a:tr>
              <a:tr h="1842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144764"/>
                  </a:ext>
                </a:extLst>
              </a:tr>
              <a:tr h="3975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CHARGES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Ecart bilan 2025 vs budget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2024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Ecart bilan 2025 vs bilan 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895433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Cotisations reversées au CD49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147693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Cotisations reversées au CT53/72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0530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 AG début de saison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90,88 €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52,23 €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38,65 €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21055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Championnat départemental : Lots remise de prix individuels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264,68 €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84,68 €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114,68 €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182971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journées "promotion" : Lots remise de prix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863412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départementale (inscriptions + lots)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4 621,14 €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1 371,14 €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2 655,70 €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1 965,44 €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102032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interdépartementale - Inscriptions assos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1 159,00 €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1 830,00 €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-671,00 €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-641,00 €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523303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interdépartementale - Prise en charge participation (3€ par joueur)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-93,00 €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06715"/>
                  </a:ext>
                </a:extLst>
              </a:tr>
              <a:tr h="1745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interdépartementale - Lots remise de prix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147,41 €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-2,59 €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75,41 €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904173"/>
                  </a:ext>
                </a:extLst>
              </a:tr>
              <a:tr h="184232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CHARGES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7 120,11 €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6 345,00 €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775,11 €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5 509,93 €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1 610,18 €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32420"/>
                  </a:ext>
                </a:extLst>
              </a:tr>
              <a:tr h="1551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969052"/>
                  </a:ext>
                </a:extLst>
              </a:tr>
              <a:tr h="17453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59,59 €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53,59 €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135,07 €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-75,48 €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899691"/>
                  </a:ext>
                </a:extLst>
              </a:tr>
              <a:tr h="1842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868383"/>
                  </a:ext>
                </a:extLst>
              </a:tr>
              <a:tr h="4072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 ANALYTIQUE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Ecart bilan 2025 vs budget 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 2024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Ecart bilan 2025 vs bilan 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297620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Réunion AG début de saison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-90,88 €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-25,88 €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-52,23 €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-38,65 €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304219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Championnat Départemental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305,32 €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-54,68 €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-144,68 €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56073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journées PROMOTION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39293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départementale 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-174,14 €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-274,00 €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99,86 €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-340,70 €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166,56 €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90227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Coupe interdépartementale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-130,71 €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-165,00 €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34,29 €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-222,00 €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91,29 €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84937"/>
                  </a:ext>
                </a:extLst>
              </a:tr>
              <a:tr h="1648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Résultat divers (subventions)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51201"/>
                  </a:ext>
                </a:extLst>
              </a:tr>
              <a:tr h="17453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</a:t>
                      </a:r>
                    </a:p>
                  </a:txBody>
                  <a:tcPr marL="0" marR="0" marT="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59,59 €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53,59 €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135,07 €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-75,48 €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52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72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1F40C60-5B49-AEF2-9250-49387F37A5E2}"/>
              </a:ext>
            </a:extLst>
          </p:cNvPr>
          <p:cNvSpPr txBox="1"/>
          <p:nvPr/>
        </p:nvSpPr>
        <p:spPr>
          <a:xfrm>
            <a:off x="0" y="0"/>
            <a:ext cx="121920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Saison 2026</a:t>
            </a:r>
          </a:p>
          <a:p>
            <a:r>
              <a:rPr lang="fr-FR" sz="1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Cotisation CD et engagements / budget</a:t>
            </a:r>
            <a:r>
              <a:rPr lang="fr-FR" b="1" u="sng" dirty="0">
                <a:solidFill>
                  <a:srgbClr val="0000FF"/>
                </a:solidFill>
                <a:latin typeface="Arial" panose="020B0604020202020204" pitchFamily="34" charset="0"/>
              </a:rPr>
              <a:t> :</a:t>
            </a:r>
            <a:r>
              <a:rPr lang="fr-FR" sz="1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fr-FR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</a:rPr>
              <a:t>	Montant de la cotisation </a:t>
            </a:r>
            <a:r>
              <a:rPr lang="fr-FR" b="1" dirty="0">
                <a:latin typeface="Arial" panose="020B0604020202020204" pitchFamily="34" charset="0"/>
              </a:rPr>
              <a:t>45€ </a:t>
            </a:r>
            <a:r>
              <a:rPr lang="fr-FR" dirty="0">
                <a:latin typeface="Arial" panose="020B0604020202020204" pitchFamily="34" charset="0"/>
              </a:rPr>
              <a:t>pour la 1</a:t>
            </a:r>
            <a:r>
              <a:rPr lang="fr-FR" baseline="30000" dirty="0">
                <a:latin typeface="Arial" panose="020B0604020202020204" pitchFamily="34" charset="0"/>
              </a:rPr>
              <a:t>ère</a:t>
            </a:r>
            <a:r>
              <a:rPr lang="fr-FR" dirty="0">
                <a:latin typeface="Arial" panose="020B0604020202020204" pitchFamily="34" charset="0"/>
              </a:rPr>
              <a:t> équipe (dont </a:t>
            </a:r>
            <a:r>
              <a:rPr lang="fr-FR" b="1" dirty="0">
                <a:latin typeface="Arial" panose="020B0604020202020204" pitchFamily="34" charset="0"/>
              </a:rPr>
              <a:t>37€ </a:t>
            </a:r>
            <a:r>
              <a:rPr lang="fr-FR" dirty="0">
                <a:latin typeface="Arial" panose="020B0604020202020204" pitchFamily="34" charset="0"/>
              </a:rPr>
              <a:t>pour l’adhésion au CD49 ou CT 53-72) et </a:t>
            </a:r>
            <a:r>
              <a:rPr lang="fr-FR" b="1" dirty="0">
                <a:latin typeface="Arial" panose="020B0604020202020204" pitchFamily="34" charset="0"/>
              </a:rPr>
              <a:t>35€ </a:t>
            </a:r>
            <a:r>
              <a:rPr lang="fr-FR" dirty="0">
                <a:latin typeface="Arial" panose="020B0604020202020204" pitchFamily="34" charset="0"/>
              </a:rPr>
              <a:t>pour les équipes suivantes.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29</a:t>
            </a:r>
            <a:r>
              <a:rPr lang="fr-FR" dirty="0">
                <a:solidFill>
                  <a:srgbClr val="009A46"/>
                </a:solidFill>
                <a:latin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</a:rPr>
              <a:t>équipes inscrites (vs 34 en 2025) pour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fr-FR" dirty="0">
                <a:latin typeface="Arial" panose="020B0604020202020204" pitchFamily="34" charset="0"/>
              </a:rPr>
              <a:t> associations représentées (vs 18 en 2025).</a:t>
            </a:r>
          </a:p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</a:rPr>
              <a:t>Arrêt de l’ESCAAM &amp; VALÉO.</a:t>
            </a:r>
          </a:p>
          <a:p>
            <a:endParaRPr lang="fr-FR" dirty="0">
              <a:latin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  <a:p>
            <a:endParaRPr lang="fr-FR" b="1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b="1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b="1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b="1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sz="800" b="1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FR" b="1" u="sng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Pour rappel, les CD et CT gèrent dorénavant :</a:t>
            </a:r>
          </a:p>
          <a:p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&gt; les championnats de la 1</a:t>
            </a:r>
            <a:r>
              <a:rPr lang="fr-FR" b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ère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 division départementale (DD1) / la 2</a:t>
            </a:r>
            <a:r>
              <a:rPr lang="fr-FR" b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ème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</a:rPr>
              <a:t> division départementale (DD2) / le 36+         &gt; les manches PROMOTION / La coupe départementale / La coupe interdépartementale</a:t>
            </a:r>
            <a:endParaRPr lang="fr-FR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CDB061F-F44C-4173-9BD0-A910B3D84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67172"/>
              </p:ext>
            </p:extLst>
          </p:nvPr>
        </p:nvGraphicFramePr>
        <p:xfrm>
          <a:off x="530087" y="1590262"/>
          <a:ext cx="9978888" cy="4100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329">
                  <a:extLst>
                    <a:ext uri="{9D8B030D-6E8A-4147-A177-3AD203B41FA5}">
                      <a16:colId xmlns:a16="http://schemas.microsoft.com/office/drawing/2014/main" val="2734416628"/>
                    </a:ext>
                  </a:extLst>
                </a:gridCol>
                <a:gridCol w="2380899">
                  <a:extLst>
                    <a:ext uri="{9D8B030D-6E8A-4147-A177-3AD203B41FA5}">
                      <a16:colId xmlns:a16="http://schemas.microsoft.com/office/drawing/2014/main" val="887962621"/>
                    </a:ext>
                  </a:extLst>
                </a:gridCol>
                <a:gridCol w="2744298">
                  <a:extLst>
                    <a:ext uri="{9D8B030D-6E8A-4147-A177-3AD203B41FA5}">
                      <a16:colId xmlns:a16="http://schemas.microsoft.com/office/drawing/2014/main" val="1308792714"/>
                    </a:ext>
                  </a:extLst>
                </a:gridCol>
                <a:gridCol w="1152856">
                  <a:extLst>
                    <a:ext uri="{9D8B030D-6E8A-4147-A177-3AD203B41FA5}">
                      <a16:colId xmlns:a16="http://schemas.microsoft.com/office/drawing/2014/main" val="1499290981"/>
                    </a:ext>
                  </a:extLst>
                </a:gridCol>
                <a:gridCol w="1115264">
                  <a:extLst>
                    <a:ext uri="{9D8B030D-6E8A-4147-A177-3AD203B41FA5}">
                      <a16:colId xmlns:a16="http://schemas.microsoft.com/office/drawing/2014/main" val="523256730"/>
                    </a:ext>
                  </a:extLst>
                </a:gridCol>
                <a:gridCol w="1315759">
                  <a:extLst>
                    <a:ext uri="{9D8B030D-6E8A-4147-A177-3AD203B41FA5}">
                      <a16:colId xmlns:a16="http://schemas.microsoft.com/office/drawing/2014/main" val="2270498453"/>
                    </a:ext>
                  </a:extLst>
                </a:gridCol>
                <a:gridCol w="1002483">
                  <a:extLst>
                    <a:ext uri="{9D8B030D-6E8A-4147-A177-3AD203B41FA5}">
                      <a16:colId xmlns:a16="http://schemas.microsoft.com/office/drawing/2014/main" val="562318776"/>
                    </a:ext>
                  </a:extLst>
                </a:gridCol>
              </a:tblGrid>
              <a:tr h="259249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ASSOCIATIONS GOLF ENTREPRISE - ZONE EST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691857"/>
                  </a:ext>
                </a:extLst>
              </a:tr>
              <a:tr h="176983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45743581"/>
                  </a:ext>
                </a:extLst>
              </a:tr>
              <a:tr h="342833"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 de l'association</a:t>
                      </a:r>
                      <a:endParaRPr lang="fr-FR" sz="1200" b="1" i="0" u="sng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Entreprise</a:t>
                      </a:r>
                      <a:endParaRPr lang="fr-FR" sz="1200" b="1" i="0" u="sng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Département</a:t>
                      </a:r>
                      <a:endParaRPr lang="fr-FR" sz="1200" b="1" i="0" u="sng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Comités</a:t>
                      </a:r>
                      <a:endParaRPr lang="fr-FR" sz="1200" b="1" i="0" u="sng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Cotisation 2026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sng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1200" b="1" i="0" u="sng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92940691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2F OPEN 49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Nationale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49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9364372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CACCO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C.N.A.M.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49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505514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ASCEMA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Mairie d'Angers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49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882046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ASTCAF49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Finances publiques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49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698539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CSAD ANGERS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Défense Angers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49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342276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PGA 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Police d'Angers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49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148047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TGS FRANCE SPORTS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Expertise-comptable TGS France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49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405220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Caisse des Dépôts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49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884399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AGCMA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Crédit Mutuel Anjou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49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55493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THALES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Thales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49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112329"/>
                  </a:ext>
                </a:extLst>
              </a:tr>
              <a:tr h="1769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GECA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EDF-GDF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 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37 €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673421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9743629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CREDIT MUTUEL - MABN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Crédit Mutuel La Mayenne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53/72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9617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LA MAYENNE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Département de la Mayenne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53/72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37 €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523365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CSAD LE PRYTANEE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PNM - Défense Le Prytanée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53/72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37 €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503279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CE MMA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Mutuelles du Mans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53/72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37 €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969089"/>
                  </a:ext>
                </a:extLst>
              </a:tr>
              <a:tr h="1836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STM GOLF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 Microelectronics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53/72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37 €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89368"/>
                  </a:ext>
                </a:extLst>
              </a:tr>
              <a:tr h="194437"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75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23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32AF7CE-A3A8-0E20-BD07-0B6815EA7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224825"/>
              </p:ext>
            </p:extLst>
          </p:nvPr>
        </p:nvGraphicFramePr>
        <p:xfrm>
          <a:off x="0" y="26506"/>
          <a:ext cx="12191999" cy="6751981"/>
        </p:xfrm>
        <a:graphic>
          <a:graphicData uri="http://schemas.openxmlformats.org/drawingml/2006/table">
            <a:tbl>
              <a:tblPr/>
              <a:tblGrid>
                <a:gridCol w="6038218">
                  <a:extLst>
                    <a:ext uri="{9D8B030D-6E8A-4147-A177-3AD203B41FA5}">
                      <a16:colId xmlns:a16="http://schemas.microsoft.com/office/drawing/2014/main" val="4000814388"/>
                    </a:ext>
                  </a:extLst>
                </a:gridCol>
                <a:gridCol w="3120226">
                  <a:extLst>
                    <a:ext uri="{9D8B030D-6E8A-4147-A177-3AD203B41FA5}">
                      <a16:colId xmlns:a16="http://schemas.microsoft.com/office/drawing/2014/main" val="1021043123"/>
                    </a:ext>
                  </a:extLst>
                </a:gridCol>
                <a:gridCol w="3033555">
                  <a:extLst>
                    <a:ext uri="{9D8B030D-6E8A-4147-A177-3AD203B41FA5}">
                      <a16:colId xmlns:a16="http://schemas.microsoft.com/office/drawing/2014/main" val="816715700"/>
                    </a:ext>
                  </a:extLst>
                </a:gridCol>
              </a:tblGrid>
              <a:tr h="330055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Tableau des rencontres de 2026 - DD1 - Zone EST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633998"/>
                  </a:ext>
                </a:extLst>
              </a:tr>
              <a:tr h="3677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Manche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Division Départemental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235668"/>
                  </a:ext>
                </a:extLst>
              </a:tr>
              <a:tr h="403610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Manche 1</a:t>
                      </a:r>
                      <a:b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14/03/2026</a:t>
                      </a:r>
                      <a:br>
                        <a:rPr lang="it-IT" sz="1400" b="1" i="0" u="none" strike="noStrike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</a:rPr>
                        <a:t>LE MANS 24H</a:t>
                      </a:r>
                      <a:b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Recording</a:t>
                      </a:r>
                      <a:br>
                        <a:rPr lang="it-IT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ASCEMMA</a:t>
                      </a:r>
                      <a:endParaRPr lang="it-I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ASCEMMA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ASCEMMA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104858"/>
                  </a:ext>
                </a:extLst>
              </a:tr>
              <a:tr h="4036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AGCMA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CSAD Angers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420830"/>
                  </a:ext>
                </a:extLst>
              </a:tr>
              <a:tr h="4036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CRÉDIT MUTUEL 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ASCEMA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777611"/>
                  </a:ext>
                </a:extLst>
              </a:tr>
              <a:tr h="403610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Manche 2</a:t>
                      </a:r>
                      <a:b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04/04/2026</a:t>
                      </a:r>
                      <a:br>
                        <a:rPr lang="en-US" sz="1400" b="1" i="0" u="none" strike="noStrike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</a:rPr>
                        <a:t>SABLE</a:t>
                      </a:r>
                      <a:b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Recording</a:t>
                      </a:r>
                      <a:b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AGCMA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CSAD Angers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CRÉDIT MUTUEL 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85117"/>
                  </a:ext>
                </a:extLst>
              </a:tr>
              <a:tr h="4036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ASCEMMA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AGCMA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89298"/>
                  </a:ext>
                </a:extLst>
              </a:tr>
              <a:tr h="4036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ASCEMA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ASCEMMA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599160"/>
                  </a:ext>
                </a:extLst>
              </a:tr>
              <a:tr h="403610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Manche 3</a:t>
                      </a:r>
                      <a:b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05/09/2026</a:t>
                      </a:r>
                      <a:br>
                        <a:rPr lang="fr-FR" sz="1400" b="1" i="0" u="none" strike="noStrike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</a:rPr>
                        <a:t>BAUGE</a:t>
                      </a:r>
                      <a:b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Recording</a:t>
                      </a:r>
                      <a:br>
                        <a:rPr lang="fr-FR" sz="1400" b="0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ASCEMA</a:t>
                      </a:r>
                      <a:endParaRPr lang="fr-F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CRÉDIT MUTUEL 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ASCEMMA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374140"/>
                  </a:ext>
                </a:extLst>
              </a:tr>
              <a:tr h="4036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CSAD Angers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ASCEMA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688686"/>
                  </a:ext>
                </a:extLst>
              </a:tr>
              <a:tr h="4036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AGCMA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ASCEMMA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233369"/>
                  </a:ext>
                </a:extLst>
              </a:tr>
              <a:tr h="403610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Manche 4</a:t>
                      </a:r>
                      <a:b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26/09/2026</a:t>
                      </a:r>
                      <a:br>
                        <a:rPr lang="fr-FR" sz="1400" b="1" i="0" u="none" strike="noStrike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</a:rPr>
                        <a:t>ANGERS LA PERRIERE</a:t>
                      </a:r>
                      <a:b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Recording</a:t>
                      </a:r>
                      <a:br>
                        <a:rPr lang="fr-FR" sz="1400" b="0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CSAD 49</a:t>
                      </a:r>
                      <a:endParaRPr lang="fr-F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ASCEMA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AGCMA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937664"/>
                  </a:ext>
                </a:extLst>
              </a:tr>
              <a:tr h="4036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ASCEMMA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CSAD Angers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334244"/>
                  </a:ext>
                </a:extLst>
              </a:tr>
              <a:tr h="4036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ASCEMMA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CRÉDIT MUTUEL 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665731"/>
                  </a:ext>
                </a:extLst>
              </a:tr>
              <a:tr h="403610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Manche 5</a:t>
                      </a:r>
                      <a:b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10/10/2026</a:t>
                      </a:r>
                      <a:br>
                        <a:rPr lang="fr-FR" sz="1400" b="1" i="0" u="none" strike="noStrike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</a:rPr>
                        <a:t>LE MANS-SARGE</a:t>
                      </a:r>
                      <a:b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1400" b="1" i="0" u="none" strike="noStrike">
                          <a:effectLst/>
                          <a:latin typeface="Arial" panose="020B0604020202020204" pitchFamily="34" charset="0"/>
                        </a:rPr>
                        <a:t>Recording</a:t>
                      </a:r>
                      <a:br>
                        <a:rPr lang="fr-FR" sz="1400" b="0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CREDIT MUTUEL 53</a:t>
                      </a:r>
                      <a:endParaRPr lang="fr-F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AGCMA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CRÉDIT MUTUEL 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467301"/>
                  </a:ext>
                </a:extLst>
              </a:tr>
              <a:tr h="4036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ASCEMA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ASCEMMA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871525"/>
                  </a:ext>
                </a:extLst>
              </a:tr>
              <a:tr h="4036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>
                          <a:effectLst/>
                          <a:latin typeface="Calibri" panose="020F0502020204030204" pitchFamily="34" charset="0"/>
                        </a:rPr>
                        <a:t>CSAD Angers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ASCEMMA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13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0385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7f2ec83-e677-438d-afb7-4c7c0dbc872b}" enabled="1" method="Standard" siteId="{3bc062e4-ac9d-4c17-b4dd-3aad637ff1a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2607</Words>
  <Application>Microsoft Office PowerPoint</Application>
  <PresentationFormat>Grand écran</PresentationFormat>
  <Paragraphs>780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COMITE DEPARTEMENTAL  DE GOLF ENTREPRISE DE MAINE ET LOIRE (49/53/72)</dc:title>
  <dc:creator>LAURENT FRANCOIS</dc:creator>
  <cp:lastModifiedBy>LAURENT FRANCOIS</cp:lastModifiedBy>
  <cp:revision>170</cp:revision>
  <dcterms:created xsi:type="dcterms:W3CDTF">2021-01-17T16:10:12Z</dcterms:created>
  <dcterms:modified xsi:type="dcterms:W3CDTF">2026-02-10T20:18:29Z</dcterms:modified>
</cp:coreProperties>
</file>